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7" r:id="rId6"/>
    <p:sldId id="260" r:id="rId7"/>
    <p:sldId id="261" r:id="rId8"/>
    <p:sldId id="278" r:id="rId9"/>
    <p:sldId id="269" r:id="rId10"/>
    <p:sldId id="270" r:id="rId11"/>
    <p:sldId id="279" r:id="rId12"/>
    <p:sldId id="295" r:id="rId13"/>
    <p:sldId id="280" r:id="rId14"/>
    <p:sldId id="282" r:id="rId15"/>
    <p:sldId id="283" r:id="rId16"/>
    <p:sldId id="284" r:id="rId17"/>
    <p:sldId id="285" r:id="rId18"/>
    <p:sldId id="262" r:id="rId19"/>
    <p:sldId id="263" r:id="rId20"/>
    <p:sldId id="286" r:id="rId21"/>
    <p:sldId id="287" r:id="rId22"/>
    <p:sldId id="289" r:id="rId23"/>
    <p:sldId id="288" r:id="rId24"/>
    <p:sldId id="290" r:id="rId25"/>
    <p:sldId id="291" r:id="rId26"/>
    <p:sldId id="292" r:id="rId27"/>
    <p:sldId id="293" r:id="rId28"/>
    <p:sldId id="294" r:id="rId29"/>
    <p:sldId id="296" r:id="rId30"/>
    <p:sldId id="297" r:id="rId31"/>
    <p:sldId id="298" r:id="rId32"/>
    <p:sldId id="299" r:id="rId33"/>
    <p:sldId id="300" r:id="rId34"/>
    <p:sldId id="268" r:id="rId35"/>
    <p:sldId id="301" r:id="rId36"/>
    <p:sldId id="277" r:id="rId37"/>
    <p:sldId id="302" r:id="rId38"/>
    <p:sldId id="303" r:id="rId39"/>
  </p:sldIdLst>
  <p:sldSz cx="12192000" cy="6858000"/>
  <p:notesSz cx="6858000" cy="9144000"/>
  <p:embeddedFontLst>
    <p:embeddedFont>
      <p:font typeface="Caveat Medium" panose="020B0604020202020204" charset="0"/>
      <p:regular r:id="rId41"/>
      <p:bold r:id="rId42"/>
    </p:embeddedFont>
    <p:embeddedFont>
      <p:font typeface="Montserrat SemiBold" panose="020B0604020202020204" charset="0"/>
      <p:regular r:id="rId43"/>
      <p:bold r:id="rId44"/>
      <p:italic r:id="rId45"/>
      <p:boldItalic r:id="rId46"/>
    </p:embeddedFont>
    <p:embeddedFont>
      <p:font typeface="Montserrat Medium"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veat" panose="020B0604020202020204" charset="0"/>
      <p:regular r:id="rId55"/>
      <p:bold r:id="rId56"/>
    </p:embeddedFont>
    <p:embeddedFont>
      <p:font typeface="Montserrat Light" panose="020B0604020202020204" charset="0"/>
      <p:regular r:id="rId57"/>
      <p:bold r:id="rId58"/>
      <p:italic r:id="rId59"/>
      <p:boldItalic r:id="rId60"/>
    </p:embeddedFont>
    <p:embeddedFont>
      <p:font typeface="Montserrat"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A1XRMKYVAeDqmEIhRnVu+JuBE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0AD4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524dbbe8e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1524dbbe8e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53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910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491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065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710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9538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3f76ff8ec7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3f76ff8ec7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8437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215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800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8533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1980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4103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204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6435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8055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339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206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713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1795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4966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6272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2637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37</a:t>
            </a:fld>
            <a:endParaRPr/>
          </a:p>
        </p:txBody>
      </p:sp>
    </p:spTree>
    <p:extLst>
      <p:ext uri="{BB962C8B-B14F-4D97-AF65-F5344CB8AC3E}">
        <p14:creationId xmlns:p14="http://schemas.microsoft.com/office/powerpoint/2010/main" val="495232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38</a:t>
            </a:fld>
            <a:endParaRPr/>
          </a:p>
        </p:txBody>
      </p:sp>
    </p:spTree>
    <p:extLst>
      <p:ext uri="{BB962C8B-B14F-4D97-AF65-F5344CB8AC3E}">
        <p14:creationId xmlns:p14="http://schemas.microsoft.com/office/powerpoint/2010/main" val="368895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280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3f76ff8ec7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33f76ff8ec7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1"/>
        <p:cNvGrpSpPr/>
        <p:nvPr/>
      </p:nvGrpSpPr>
      <p:grpSpPr>
        <a:xfrm>
          <a:off x="0" y="0"/>
          <a:ext cx="0" cy="0"/>
          <a:chOff x="0" y="0"/>
          <a:chExt cx="0" cy="0"/>
        </a:xfrm>
      </p:grpSpPr>
      <p:sp>
        <p:nvSpPr>
          <p:cNvPr id="22" name="Google Shape;22;p19"/>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5"/>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328914"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g1524dbbe8e2_0_0"/>
          <p:cNvSpPr txBox="1"/>
          <p:nvPr/>
        </p:nvSpPr>
        <p:spPr>
          <a:xfrm>
            <a:off x="-1" y="4969307"/>
            <a:ext cx="12192001" cy="12310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fr-FR" sz="4000" b="1" i="0" u="none" strike="noStrike" cap="none" dirty="0" smtClean="0">
                <a:solidFill>
                  <a:schemeClr val="lt1"/>
                </a:solidFill>
                <a:latin typeface="Caveat"/>
                <a:ea typeface="Caveat"/>
                <a:cs typeface="Caveat"/>
                <a:sym typeface="Caveat"/>
              </a:rPr>
              <a:t>L’accueil en milieu rural comme levier de la transition </a:t>
            </a:r>
            <a:r>
              <a:rPr lang="fr-FR" sz="4000" b="1" i="0" u="none" strike="noStrike" cap="none" dirty="0" err="1" smtClean="0">
                <a:solidFill>
                  <a:schemeClr val="lt1"/>
                </a:solidFill>
                <a:latin typeface="Caveat"/>
                <a:ea typeface="Caveat"/>
                <a:cs typeface="Caveat"/>
                <a:sym typeface="Caveat"/>
              </a:rPr>
              <a:t>agroécologique</a:t>
            </a:r>
            <a:r>
              <a:rPr lang="fr-FR" sz="4000" b="1" i="0" u="none" strike="noStrike" cap="none" dirty="0" smtClean="0">
                <a:solidFill>
                  <a:schemeClr val="lt1"/>
                </a:solidFill>
                <a:latin typeface="Caveat"/>
                <a:ea typeface="Caveat"/>
                <a:cs typeface="Caveat"/>
                <a:sym typeface="Caveat"/>
              </a:rPr>
              <a:t> </a:t>
            </a:r>
          </a:p>
          <a:p>
            <a:pPr marL="0" marR="0" lvl="0" indent="0" algn="ctr" rtl="0">
              <a:lnSpc>
                <a:spcPct val="100000"/>
              </a:lnSpc>
              <a:spcBef>
                <a:spcPts val="0"/>
              </a:spcBef>
              <a:spcAft>
                <a:spcPts val="0"/>
              </a:spcAft>
              <a:buClr>
                <a:srgbClr val="000000"/>
              </a:buClr>
              <a:buSzPts val="5400"/>
              <a:buFont typeface="Arial"/>
              <a:buNone/>
            </a:pPr>
            <a:r>
              <a:rPr lang="fr-FR" sz="3400" b="1" dirty="0" smtClean="0">
                <a:solidFill>
                  <a:schemeClr val="lt1"/>
                </a:solidFill>
                <a:latin typeface="Caveat"/>
                <a:ea typeface="Caveat"/>
                <a:cs typeface="Caveat"/>
                <a:sym typeface="Caveat"/>
              </a:rPr>
              <a:t>Le cas d’étude d’Accueil Paysan</a:t>
            </a:r>
            <a:endParaRPr sz="3400" b="1" i="0" u="none" strike="noStrike" cap="none" dirty="0">
              <a:solidFill>
                <a:schemeClr val="lt1"/>
              </a:solidFill>
              <a:latin typeface="Caveat"/>
              <a:ea typeface="Caveat"/>
              <a:cs typeface="Caveat"/>
              <a:sym typeface="Caveat"/>
            </a:endParaRPr>
          </a:p>
        </p:txBody>
      </p:sp>
      <p:pic>
        <p:nvPicPr>
          <p:cNvPr id="89" name="Google Shape;89;g1524dbbe8e2_0_0"/>
          <p:cNvPicPr preferRelativeResize="0"/>
          <p:nvPr/>
        </p:nvPicPr>
        <p:blipFill rotWithShape="1">
          <a:blip r:embed="rId4">
            <a:alphaModFix/>
          </a:blip>
          <a:srcRect/>
          <a:stretch/>
        </p:blipFill>
        <p:spPr>
          <a:xfrm>
            <a:off x="526673" y="408758"/>
            <a:ext cx="2109523" cy="2217709"/>
          </a:xfrm>
          <a:prstGeom prst="rect">
            <a:avLst/>
          </a:prstGeom>
          <a:noFill/>
          <a:ln>
            <a:noFill/>
          </a:ln>
        </p:spPr>
      </p:pic>
      <p:sp>
        <p:nvSpPr>
          <p:cNvPr id="90" name="Google Shape;90;g1524dbbe8e2_0_0"/>
          <p:cNvSpPr txBox="1"/>
          <p:nvPr/>
        </p:nvSpPr>
        <p:spPr>
          <a:xfrm>
            <a:off x="3047504" y="6261928"/>
            <a:ext cx="64470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2200" i="0" u="none" strike="noStrike" cap="none" dirty="0" smtClean="0">
                <a:solidFill>
                  <a:schemeClr val="lt1"/>
                </a:solidFill>
                <a:latin typeface="Caveat Medium"/>
                <a:ea typeface="Caveat Medium"/>
                <a:cs typeface="Caveat Medium"/>
                <a:sym typeface="Caveat Medium"/>
              </a:rPr>
              <a:t>Mila </a:t>
            </a:r>
            <a:r>
              <a:rPr lang="fr-FR" sz="2200" i="0" u="none" strike="noStrike" cap="none" dirty="0" err="1" smtClean="0">
                <a:solidFill>
                  <a:schemeClr val="lt1"/>
                </a:solidFill>
                <a:latin typeface="Caveat Medium"/>
                <a:ea typeface="Caveat Medium"/>
                <a:cs typeface="Caveat Medium"/>
                <a:sym typeface="Caveat Medium"/>
              </a:rPr>
              <a:t>Maina</a:t>
            </a:r>
            <a:r>
              <a:rPr lang="fr-FR" sz="2200" i="0" u="none" strike="noStrike" cap="none" dirty="0" smtClean="0">
                <a:solidFill>
                  <a:schemeClr val="lt1"/>
                </a:solidFill>
                <a:latin typeface="Caveat Medium"/>
                <a:ea typeface="Caveat Medium"/>
                <a:cs typeface="Caveat Medium"/>
                <a:sym typeface="Caveat Medium"/>
              </a:rPr>
              <a:t> – IEPG Transitions Ecologiques A4 – 17 Juin </a:t>
            </a:r>
            <a:r>
              <a:rPr lang="fr-FR" sz="2200" i="0" u="none" strike="noStrike" cap="none" dirty="0">
                <a:solidFill>
                  <a:schemeClr val="lt1"/>
                </a:solidFill>
                <a:latin typeface="Caveat Medium"/>
                <a:ea typeface="Caveat Medium"/>
                <a:cs typeface="Caveat Medium"/>
                <a:sym typeface="Caveat Medium"/>
              </a:rPr>
              <a:t>2025</a:t>
            </a:r>
            <a:endParaRPr sz="2200" i="0" u="none" strike="noStrike" cap="none" dirty="0">
              <a:solidFill>
                <a:schemeClr val="lt1"/>
              </a:solidFill>
              <a:latin typeface="Caveat Medium"/>
              <a:ea typeface="Caveat Medium"/>
              <a:cs typeface="Caveat Medium"/>
              <a:sym typeface="Caveat Medium"/>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6" name="Google Shape;326;g33f76ff8ec7_1_50"/>
          <p:cNvSpPr txBox="1">
            <a:spLocks noGrp="1"/>
          </p:cNvSpPr>
          <p:nvPr>
            <p:ph type="sldNum" idx="12"/>
          </p:nvPr>
        </p:nvSpPr>
        <p:spPr>
          <a:xfrm>
            <a:off x="4182578" y="62574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latin typeface="Montserrat SemiBold"/>
                <a:ea typeface="Montserrat SemiBold"/>
                <a:cs typeface="Montserrat SemiBold"/>
                <a:sym typeface="Montserrat SemiBold"/>
              </a:rPr>
              <a:t>10</a:t>
            </a:fld>
            <a:endParaRPr>
              <a:latin typeface="Montserrat SemiBold"/>
              <a:ea typeface="Montserrat SemiBold"/>
              <a:cs typeface="Montserrat SemiBold"/>
              <a:sym typeface="Montserrat SemiBold"/>
            </a:endParaRPr>
          </a:p>
        </p:txBody>
      </p:sp>
      <p:sp>
        <p:nvSpPr>
          <p:cNvPr id="330" name="Google Shape;330;g33f76ff8ec7_1_50"/>
          <p:cNvSpPr txBox="1"/>
          <p:nvPr/>
        </p:nvSpPr>
        <p:spPr>
          <a:xfrm>
            <a:off x="4360850" y="226275"/>
            <a:ext cx="7518300" cy="554100"/>
          </a:xfrm>
          <a:prstGeom prst="rect">
            <a:avLst/>
          </a:prstGeom>
          <a:solidFill>
            <a:srgbClr val="00404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900" b="1">
                <a:solidFill>
                  <a:schemeClr val="lt1"/>
                </a:solidFill>
                <a:latin typeface="Montserrat"/>
                <a:ea typeface="Montserrat"/>
                <a:cs typeface="Montserrat"/>
                <a:sym typeface="Montserrat"/>
              </a:rPr>
              <a:t>Initiatives Pour une Agriculture Citoyenne et Territoriale</a:t>
            </a:r>
            <a:endParaRPr sz="1900" b="1">
              <a:solidFill>
                <a:schemeClr val="lt1"/>
              </a:solidFill>
              <a:latin typeface="Montserrat"/>
              <a:ea typeface="Montserrat"/>
              <a:cs typeface="Montserrat"/>
              <a:sym typeface="Montserrat"/>
            </a:endParaRPr>
          </a:p>
        </p:txBody>
      </p:sp>
      <p:sp>
        <p:nvSpPr>
          <p:cNvPr id="331" name="Google Shape;331;g33f76ff8ec7_1_50"/>
          <p:cNvSpPr/>
          <p:nvPr/>
        </p:nvSpPr>
        <p:spPr>
          <a:xfrm>
            <a:off x="4647000" y="1194750"/>
            <a:ext cx="2890500" cy="22245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32" name="Google Shape;332;g33f76ff8ec7_1_50"/>
          <p:cNvPicPr preferRelativeResize="0"/>
          <p:nvPr/>
        </p:nvPicPr>
        <p:blipFill>
          <a:blip r:embed="rId3">
            <a:alphaModFix/>
          </a:blip>
          <a:stretch>
            <a:fillRect/>
          </a:stretch>
        </p:blipFill>
        <p:spPr>
          <a:xfrm>
            <a:off x="4778998" y="1194750"/>
            <a:ext cx="2634000" cy="2080661"/>
          </a:xfrm>
          <a:prstGeom prst="rect">
            <a:avLst/>
          </a:prstGeom>
          <a:noFill/>
          <a:ln>
            <a:noFill/>
          </a:ln>
        </p:spPr>
      </p:pic>
      <p:sp>
        <p:nvSpPr>
          <p:cNvPr id="333" name="Google Shape;333;g33f76ff8ec7_1_50"/>
          <p:cNvSpPr txBox="1"/>
          <p:nvPr/>
        </p:nvSpPr>
        <p:spPr>
          <a:xfrm>
            <a:off x="4198851" y="2943619"/>
            <a:ext cx="37944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i="1">
              <a:solidFill>
                <a:srgbClr val="980000"/>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solidFill>
                <a:schemeClr val="dk1"/>
              </a:solidFill>
              <a:latin typeface="Montserrat"/>
              <a:ea typeface="Montserrat"/>
              <a:cs typeface="Montserrat"/>
              <a:sym typeface="Montserrat"/>
            </a:endParaRPr>
          </a:p>
        </p:txBody>
      </p:sp>
      <p:sp>
        <p:nvSpPr>
          <p:cNvPr id="334" name="Google Shape;334;g33f76ff8ec7_1_50"/>
          <p:cNvSpPr/>
          <p:nvPr/>
        </p:nvSpPr>
        <p:spPr>
          <a:xfrm>
            <a:off x="4327250" y="3429000"/>
            <a:ext cx="3537600" cy="633600"/>
          </a:xfrm>
          <a:prstGeom prst="rect">
            <a:avLst/>
          </a:prstGeom>
          <a:solidFill>
            <a:srgbClr val="00404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1300" b="1">
                <a:solidFill>
                  <a:schemeClr val="lt1"/>
                </a:solidFill>
                <a:latin typeface="Montserrat"/>
                <a:ea typeface="Montserrat"/>
                <a:cs typeface="Montserrat"/>
                <a:sym typeface="Montserrat"/>
              </a:rPr>
              <a:t>Regroupement d’ associations militantes </a:t>
            </a:r>
            <a:endParaRPr sz="1300" b="1">
              <a:solidFill>
                <a:schemeClr val="lt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fr-FR" sz="1300" b="1">
                <a:solidFill>
                  <a:schemeClr val="lt1"/>
                </a:solidFill>
                <a:latin typeface="Montserrat"/>
                <a:ea typeface="Montserrat"/>
                <a:cs typeface="Montserrat"/>
                <a:sym typeface="Montserrat"/>
              </a:rPr>
              <a:t>⇒ portée politique  </a:t>
            </a:r>
            <a:endParaRPr b="1">
              <a:solidFill>
                <a:schemeClr val="lt1"/>
              </a:solidFill>
              <a:latin typeface="Calibri"/>
              <a:ea typeface="Calibri"/>
              <a:cs typeface="Calibri"/>
              <a:sym typeface="Calibri"/>
            </a:endParaRPr>
          </a:p>
        </p:txBody>
      </p:sp>
      <p:pic>
        <p:nvPicPr>
          <p:cNvPr id="335" name="Google Shape;335;g33f76ff8ec7_1_50"/>
          <p:cNvPicPr preferRelativeResize="0"/>
          <p:nvPr/>
        </p:nvPicPr>
        <p:blipFill>
          <a:blip r:embed="rId4">
            <a:alphaModFix/>
          </a:blip>
          <a:stretch>
            <a:fillRect/>
          </a:stretch>
        </p:blipFill>
        <p:spPr>
          <a:xfrm>
            <a:off x="8143125" y="1027250"/>
            <a:ext cx="3589076" cy="4803500"/>
          </a:xfrm>
          <a:prstGeom prst="rect">
            <a:avLst/>
          </a:prstGeom>
          <a:noFill/>
          <a:ln>
            <a:noFill/>
          </a:ln>
        </p:spPr>
      </p:pic>
      <p:sp>
        <p:nvSpPr>
          <p:cNvPr id="336" name="Google Shape;336;g33f76ff8ec7_1_50"/>
          <p:cNvSpPr txBox="1"/>
          <p:nvPr/>
        </p:nvSpPr>
        <p:spPr>
          <a:xfrm>
            <a:off x="8316450" y="1293788"/>
            <a:ext cx="69813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p:txBody>
      </p:sp>
      <p:sp>
        <p:nvSpPr>
          <p:cNvPr id="337" name="Google Shape;337;g33f76ff8ec7_1_50"/>
          <p:cNvSpPr/>
          <p:nvPr/>
        </p:nvSpPr>
        <p:spPr>
          <a:xfrm>
            <a:off x="9733200" y="3670288"/>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8" name="Google Shape;338;g33f76ff8ec7_1_50"/>
          <p:cNvSpPr/>
          <p:nvPr/>
        </p:nvSpPr>
        <p:spPr>
          <a:xfrm>
            <a:off x="8078700" y="4572138"/>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9" name="Google Shape;339;g33f76ff8ec7_1_50"/>
          <p:cNvSpPr/>
          <p:nvPr/>
        </p:nvSpPr>
        <p:spPr>
          <a:xfrm>
            <a:off x="9062700" y="1808863"/>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0" name="Google Shape;340;g33f76ff8ec7_1_50"/>
          <p:cNvSpPr/>
          <p:nvPr/>
        </p:nvSpPr>
        <p:spPr>
          <a:xfrm>
            <a:off x="10128800" y="1560863"/>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1" name="Google Shape;341;g33f76ff8ec7_1_50"/>
          <p:cNvSpPr/>
          <p:nvPr/>
        </p:nvSpPr>
        <p:spPr>
          <a:xfrm>
            <a:off x="10229875" y="2263388"/>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2" name="Google Shape;342;g33f76ff8ec7_1_50"/>
          <p:cNvSpPr/>
          <p:nvPr/>
        </p:nvSpPr>
        <p:spPr>
          <a:xfrm>
            <a:off x="9242700" y="3062563"/>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3" name="Google Shape;343;g33f76ff8ec7_1_50"/>
          <p:cNvSpPr/>
          <p:nvPr/>
        </p:nvSpPr>
        <p:spPr>
          <a:xfrm>
            <a:off x="10627075" y="4231338"/>
            <a:ext cx="841800" cy="85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44" name="Google Shape;344;g33f76ff8ec7_1_50"/>
          <p:cNvPicPr preferRelativeResize="0"/>
          <p:nvPr/>
        </p:nvPicPr>
        <p:blipFill rotWithShape="1">
          <a:blip r:embed="rId5">
            <a:alphaModFix/>
          </a:blip>
          <a:srcRect l="74627" b="78660"/>
          <a:stretch/>
        </p:blipFill>
        <p:spPr>
          <a:xfrm>
            <a:off x="5045175" y="5896925"/>
            <a:ext cx="823450" cy="852000"/>
          </a:xfrm>
          <a:prstGeom prst="rect">
            <a:avLst/>
          </a:prstGeom>
          <a:noFill/>
          <a:ln>
            <a:noFill/>
          </a:ln>
        </p:spPr>
      </p:pic>
      <p:pic>
        <p:nvPicPr>
          <p:cNvPr id="345" name="Google Shape;345;g33f76ff8ec7_1_50"/>
          <p:cNvPicPr preferRelativeResize="0"/>
          <p:nvPr/>
        </p:nvPicPr>
        <p:blipFill rotWithShape="1">
          <a:blip r:embed="rId5">
            <a:alphaModFix/>
          </a:blip>
          <a:srcRect l="37409" r="37217" b="76210"/>
          <a:stretch/>
        </p:blipFill>
        <p:spPr>
          <a:xfrm>
            <a:off x="4155850" y="5902926"/>
            <a:ext cx="823450" cy="969600"/>
          </a:xfrm>
          <a:prstGeom prst="rect">
            <a:avLst/>
          </a:prstGeom>
          <a:noFill/>
          <a:ln>
            <a:noFill/>
          </a:ln>
        </p:spPr>
      </p:pic>
      <p:pic>
        <p:nvPicPr>
          <p:cNvPr id="346" name="Google Shape;346;g33f76ff8ec7_1_50"/>
          <p:cNvPicPr preferRelativeResize="0"/>
          <p:nvPr/>
        </p:nvPicPr>
        <p:blipFill rotWithShape="1">
          <a:blip r:embed="rId5">
            <a:alphaModFix/>
          </a:blip>
          <a:srcRect l="57261" t="47943" b="28267"/>
          <a:stretch/>
        </p:blipFill>
        <p:spPr>
          <a:xfrm>
            <a:off x="5934504" y="5928482"/>
            <a:ext cx="1387009" cy="864984"/>
          </a:xfrm>
          <a:prstGeom prst="rect">
            <a:avLst/>
          </a:prstGeom>
          <a:noFill/>
          <a:ln>
            <a:noFill/>
          </a:ln>
        </p:spPr>
      </p:pic>
      <p:sp>
        <p:nvSpPr>
          <p:cNvPr id="347" name="Google Shape;347;g33f76ff8ec7_1_50"/>
          <p:cNvSpPr/>
          <p:nvPr/>
        </p:nvSpPr>
        <p:spPr>
          <a:xfrm>
            <a:off x="7413005" y="5864325"/>
            <a:ext cx="1255500" cy="993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8" name="Google Shape;348;g33f76ff8ec7_1_50"/>
          <p:cNvSpPr txBox="1"/>
          <p:nvPr/>
        </p:nvSpPr>
        <p:spPr>
          <a:xfrm>
            <a:off x="8759975" y="6077625"/>
            <a:ext cx="2251800" cy="5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b="1">
                <a:solidFill>
                  <a:srgbClr val="00404C"/>
                </a:solidFill>
                <a:latin typeface="Montserrat"/>
                <a:ea typeface="Montserrat"/>
                <a:cs typeface="Montserrat"/>
                <a:sym typeface="Montserrat"/>
              </a:rPr>
              <a:t>7 ONVARs</a:t>
            </a:r>
            <a:endParaRPr sz="2800" b="1">
              <a:solidFill>
                <a:srgbClr val="00404C"/>
              </a:solidFill>
              <a:latin typeface="Montserrat"/>
              <a:ea typeface="Montserrat"/>
              <a:cs typeface="Montserrat"/>
              <a:sym typeface="Montserrat"/>
            </a:endParaRPr>
          </a:p>
        </p:txBody>
      </p:sp>
      <p:sp>
        <p:nvSpPr>
          <p:cNvPr id="27" name="Google Shape;160;p26"/>
          <p:cNvSpPr/>
          <p:nvPr/>
        </p:nvSpPr>
        <p:spPr>
          <a:xfrm>
            <a:off x="7484" y="0"/>
            <a:ext cx="3569735"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104928" y="703366"/>
            <a:ext cx="3395781" cy="4462720"/>
          </a:xfrm>
          <a:prstGeom prst="rect">
            <a:avLst/>
          </a:prstGeom>
          <a:noFill/>
          <a:ln>
            <a:noFill/>
          </a:ln>
        </p:spPr>
        <p:txBody>
          <a:bodyPr spcFirstLastPara="1" wrap="square" lIns="91425" tIns="45700" rIns="91425" bIns="45700" anchor="t" anchorCtr="0">
            <a:spAutoFit/>
          </a:bodyPr>
          <a:lstStyle/>
          <a:p>
            <a:pPr lvl="0">
              <a:buSzPts val="4000"/>
            </a:pPr>
            <a:r>
              <a:rPr lang="fr-FR" sz="3600" b="1" dirty="0">
                <a:solidFill>
                  <a:srgbClr val="68BB4F"/>
                </a:solidFill>
                <a:latin typeface="Montserrat Medium"/>
                <a:ea typeface="Montserrat Medium"/>
                <a:cs typeface="Montserrat Medium"/>
                <a:sym typeface="Montserrat Medium"/>
              </a:rPr>
              <a:t>1.1 Le réseau Accueil </a:t>
            </a:r>
          </a:p>
          <a:p>
            <a:pPr lvl="0">
              <a:buSzPts val="4000"/>
            </a:pPr>
            <a:r>
              <a:rPr lang="fr-FR" sz="3600" b="1" dirty="0" smtClean="0">
                <a:solidFill>
                  <a:srgbClr val="68BB4F"/>
                </a:solidFill>
                <a:latin typeface="Montserrat Medium"/>
                <a:ea typeface="Montserrat Medium"/>
                <a:cs typeface="Montserrat Medium"/>
                <a:sym typeface="Montserrat Medium"/>
              </a:rPr>
              <a:t>Paysan</a:t>
            </a:r>
          </a:p>
          <a:p>
            <a:pPr lvl="0">
              <a:buSzPts val="4000"/>
            </a:pPr>
            <a:endParaRPr lang="fr-FR" sz="3600" b="1" dirty="0">
              <a:solidFill>
                <a:srgbClr val="68BB4F"/>
              </a:solidFill>
              <a:latin typeface="Montserrat Medium"/>
              <a:ea typeface="Montserrat Medium"/>
              <a:cs typeface="Montserrat Medium"/>
              <a:sym typeface="Montserrat Medium"/>
            </a:endParaRPr>
          </a:p>
          <a:p>
            <a:pPr>
              <a:buSzPts val="4000"/>
            </a:pPr>
            <a:r>
              <a:rPr lang="fr-FR" sz="2600" b="1" dirty="0" smtClean="0">
                <a:solidFill>
                  <a:srgbClr val="68BB4F"/>
                </a:solidFill>
                <a:latin typeface="Montserrat Medium"/>
                <a:ea typeface="Montserrat Medium"/>
                <a:cs typeface="Montserrat Medium"/>
                <a:sym typeface="Montserrat Medium"/>
              </a:rPr>
              <a:t>Réseaux de partenaires pour le développement agricole et rural</a:t>
            </a:r>
            <a:endParaRPr lang="fr-FR" sz="2600" b="1" dirty="0">
              <a:solidFill>
                <a:srgbClr val="68BB4F"/>
              </a:solidFill>
              <a:latin typeface="Montserrat Medium"/>
              <a:ea typeface="Montserrat Medium"/>
              <a:cs typeface="Montserrat Medium"/>
              <a:sym typeface="Montserrat Medium"/>
            </a:endParaRPr>
          </a:p>
          <a:p>
            <a:pPr lvl="0">
              <a:buSzPts val="4000"/>
            </a:pPr>
            <a:endParaRPr lang="fr-FR" sz="3600" b="1" dirty="0">
              <a:solidFill>
                <a:srgbClr val="68BB4F"/>
              </a:solidFill>
              <a:latin typeface="Montserrat Medium"/>
              <a:ea typeface="Montserrat Medium"/>
              <a:cs typeface="Montserrat Medium"/>
              <a:sym typeface="Montserrat Medium"/>
            </a:endParaRPr>
          </a:p>
        </p:txBody>
      </p:sp>
      <p:cxnSp>
        <p:nvCxnSpPr>
          <p:cNvPr id="32"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33" name="Google Shape;114;p25"/>
          <p:cNvPicPr preferRelativeResize="0"/>
          <p:nvPr/>
        </p:nvPicPr>
        <p:blipFill rotWithShape="1">
          <a:blip r:embed="rId6">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0" name="Google Shape;61;p1"/>
          <p:cNvPicPr preferRelativeResize="0"/>
          <p:nvPr/>
        </p:nvPicPr>
        <p:blipFill rotWithShape="1">
          <a:blip r:embed="rId3">
            <a:alphaModFix/>
          </a:blip>
          <a:srcRect b="20763"/>
          <a:stretch/>
        </p:blipFill>
        <p:spPr>
          <a:xfrm>
            <a:off x="4198850" y="0"/>
            <a:ext cx="7993149" cy="6858000"/>
          </a:xfrm>
          <a:prstGeom prst="rect">
            <a:avLst/>
          </a:prstGeom>
          <a:noFill/>
          <a:ln>
            <a:noFill/>
          </a:ln>
        </p:spPr>
      </p:pic>
      <p:sp>
        <p:nvSpPr>
          <p:cNvPr id="326" name="Google Shape;326;g33f76ff8ec7_1_50"/>
          <p:cNvSpPr txBox="1">
            <a:spLocks noGrp="1"/>
          </p:cNvSpPr>
          <p:nvPr>
            <p:ph type="sldNum" idx="12"/>
          </p:nvPr>
        </p:nvSpPr>
        <p:spPr>
          <a:xfrm>
            <a:off x="4182578" y="625748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latin typeface="Montserrat SemiBold"/>
                <a:ea typeface="Montserrat SemiBold"/>
                <a:cs typeface="Montserrat SemiBold"/>
                <a:sym typeface="Montserrat SemiBold"/>
              </a:rPr>
              <a:t>11</a:t>
            </a:fld>
            <a:endParaRPr>
              <a:latin typeface="Montserrat SemiBold"/>
              <a:ea typeface="Montserrat SemiBold"/>
              <a:cs typeface="Montserrat SemiBold"/>
              <a:sym typeface="Montserrat SemiBold"/>
            </a:endParaRPr>
          </a:p>
        </p:txBody>
      </p:sp>
      <p:sp>
        <p:nvSpPr>
          <p:cNvPr id="27" name="Google Shape;160;p26"/>
          <p:cNvSpPr/>
          <p:nvPr/>
        </p:nvSpPr>
        <p:spPr>
          <a:xfrm>
            <a:off x="7483" y="0"/>
            <a:ext cx="4191368"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163856" y="567517"/>
            <a:ext cx="4018721" cy="1200288"/>
          </a:xfrm>
          <a:prstGeom prst="rect">
            <a:avLst/>
          </a:prstGeom>
          <a:noFill/>
          <a:ln>
            <a:noFill/>
          </a:ln>
        </p:spPr>
        <p:txBody>
          <a:bodyPr spcFirstLastPara="1" wrap="square" lIns="91425" tIns="45700" rIns="91425" bIns="45700" anchor="t" anchorCtr="0">
            <a:spAutoFit/>
          </a:bodyPr>
          <a:lstStyle/>
          <a:p>
            <a:pPr lvl="0">
              <a:buSzPts val="4000"/>
            </a:pPr>
            <a:r>
              <a:rPr lang="fr-FR" sz="3600" b="1" dirty="0" smtClean="0">
                <a:solidFill>
                  <a:srgbClr val="68BB4F"/>
                </a:solidFill>
                <a:latin typeface="Montserrat Medium"/>
                <a:ea typeface="Montserrat Medium"/>
                <a:cs typeface="Montserrat Medium"/>
                <a:sym typeface="Montserrat Medium"/>
              </a:rPr>
              <a:t>1.2 Les missions du stage</a:t>
            </a:r>
          </a:p>
        </p:txBody>
      </p:sp>
      <p:cxnSp>
        <p:nvCxnSpPr>
          <p:cNvPr id="32"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33" name="Google Shape;114;p25"/>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3" name="Ellipse 2"/>
          <p:cNvSpPr/>
          <p:nvPr/>
        </p:nvSpPr>
        <p:spPr>
          <a:xfrm>
            <a:off x="7361853" y="2515114"/>
            <a:ext cx="4651863" cy="19651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L’évaluation des formations « Paysan Accueillant Aménageur »</a:t>
            </a:r>
            <a:endParaRPr lang="fr-FR" sz="2000" b="1" dirty="0"/>
          </a:p>
        </p:txBody>
      </p:sp>
      <p:sp>
        <p:nvSpPr>
          <p:cNvPr id="29" name="Ellipse 28"/>
          <p:cNvSpPr/>
          <p:nvPr/>
        </p:nvSpPr>
        <p:spPr>
          <a:xfrm>
            <a:off x="7361853" y="296826"/>
            <a:ext cx="4651863" cy="201509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L’évaluation de mi-chemin de la stratégie pluriannuelle de la FNAP (PNDAR 2022-2027)</a:t>
            </a:r>
            <a:endParaRPr lang="fr-FR" sz="2000" b="1" dirty="0"/>
          </a:p>
        </p:txBody>
      </p:sp>
    </p:spTree>
    <p:extLst>
      <p:ext uri="{BB962C8B-B14F-4D97-AF65-F5344CB8AC3E}">
        <p14:creationId xmlns:p14="http://schemas.microsoft.com/office/powerpoint/2010/main" val="225552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60;p26"/>
          <p:cNvSpPr/>
          <p:nvPr/>
        </p:nvSpPr>
        <p:spPr>
          <a:xfrm>
            <a:off x="7482" y="1"/>
            <a:ext cx="12184518" cy="1079305"/>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2" y="138440"/>
            <a:ext cx="12184517" cy="892512"/>
          </a:xfrm>
          <a:prstGeom prst="rect">
            <a:avLst/>
          </a:prstGeom>
          <a:noFill/>
          <a:ln>
            <a:noFill/>
          </a:ln>
        </p:spPr>
        <p:txBody>
          <a:bodyPr spcFirstLastPara="1" wrap="square" lIns="91425" tIns="45700" rIns="91425" bIns="45700" anchor="t" anchorCtr="0">
            <a:spAutoFit/>
          </a:bodyPr>
          <a:lstStyle/>
          <a:p>
            <a:pPr lvl="0" algn="ctr">
              <a:buSzPts val="4000"/>
            </a:pPr>
            <a:r>
              <a:rPr lang="fr-FR" sz="3000" b="1" dirty="0" smtClean="0">
                <a:solidFill>
                  <a:srgbClr val="68BB4F"/>
                </a:solidFill>
                <a:latin typeface="Montserrat Medium"/>
                <a:ea typeface="Montserrat Medium"/>
                <a:cs typeface="Montserrat Medium"/>
                <a:sym typeface="Montserrat Medium"/>
              </a:rPr>
              <a:t>L’évaluation de la stratégie pluriannuelle de la FNAP </a:t>
            </a:r>
          </a:p>
          <a:p>
            <a:pPr lvl="0" algn="ctr">
              <a:buSzPts val="4000"/>
            </a:pPr>
            <a:r>
              <a:rPr lang="fr-FR" sz="2200" b="1" dirty="0" smtClean="0">
                <a:solidFill>
                  <a:srgbClr val="68BB4F"/>
                </a:solidFill>
                <a:latin typeface="Montserrat Medium"/>
                <a:ea typeface="Montserrat Medium"/>
                <a:cs typeface="Montserrat Medium"/>
                <a:sym typeface="Montserrat Medium"/>
              </a:rPr>
              <a:t>dans le cadre du PNDAR 2022-2027</a:t>
            </a:r>
          </a:p>
        </p:txBody>
      </p:sp>
      <p:pic>
        <p:nvPicPr>
          <p:cNvPr id="33"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29" name="Google Shape;314;g33f76ff8ec7_1_31"/>
          <p:cNvSpPr/>
          <p:nvPr/>
        </p:nvSpPr>
        <p:spPr>
          <a:xfrm>
            <a:off x="625491" y="1746671"/>
            <a:ext cx="3479100" cy="18303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 name="Google Shape;315;g33f76ff8ec7_1_31"/>
          <p:cNvPicPr preferRelativeResize="0"/>
          <p:nvPr/>
        </p:nvPicPr>
        <p:blipFill rotWithShape="1">
          <a:blip r:embed="rId4">
            <a:alphaModFix/>
          </a:blip>
          <a:srcRect b="15454"/>
          <a:stretch/>
        </p:blipFill>
        <p:spPr>
          <a:xfrm>
            <a:off x="1146329" y="1920752"/>
            <a:ext cx="2437450" cy="1482165"/>
          </a:xfrm>
          <a:prstGeom prst="rect">
            <a:avLst/>
          </a:prstGeom>
          <a:noFill/>
          <a:ln>
            <a:noFill/>
          </a:ln>
        </p:spPr>
      </p:pic>
      <p:sp>
        <p:nvSpPr>
          <p:cNvPr id="32" name="Google Shape;317;g33f76ff8ec7_1_31"/>
          <p:cNvSpPr/>
          <p:nvPr/>
        </p:nvSpPr>
        <p:spPr>
          <a:xfrm>
            <a:off x="757497" y="3772579"/>
            <a:ext cx="3215100" cy="304500"/>
          </a:xfrm>
          <a:prstGeom prst="rect">
            <a:avLst/>
          </a:prstGeom>
          <a:solidFill>
            <a:srgbClr val="00404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1300" b="1">
                <a:solidFill>
                  <a:schemeClr val="lt1"/>
                </a:solidFill>
                <a:latin typeface="Montserrat"/>
                <a:ea typeface="Montserrat"/>
                <a:cs typeface="Montserrat"/>
                <a:sym typeface="Montserrat"/>
              </a:rPr>
              <a:t>Cadre institutionnel </a:t>
            </a:r>
            <a:endParaRPr b="1">
              <a:solidFill>
                <a:schemeClr val="lt1"/>
              </a:solidFill>
              <a:latin typeface="Calibri"/>
              <a:ea typeface="Calibri"/>
              <a:cs typeface="Calibri"/>
              <a:sym typeface="Calibri"/>
            </a:endParaRPr>
          </a:p>
        </p:txBody>
      </p:sp>
      <p:pic>
        <p:nvPicPr>
          <p:cNvPr id="37" name="Google Shape;318;g33f76ff8ec7_1_31"/>
          <p:cNvPicPr preferRelativeResize="0"/>
          <p:nvPr/>
        </p:nvPicPr>
        <p:blipFill>
          <a:blip r:embed="rId5">
            <a:alphaModFix/>
          </a:blip>
          <a:stretch>
            <a:fillRect/>
          </a:stretch>
        </p:blipFill>
        <p:spPr>
          <a:xfrm>
            <a:off x="1292342" y="4127382"/>
            <a:ext cx="2145399" cy="775801"/>
          </a:xfrm>
          <a:prstGeom prst="rect">
            <a:avLst/>
          </a:prstGeom>
          <a:noFill/>
          <a:ln w="9525" cap="flat" cmpd="sng">
            <a:solidFill>
              <a:schemeClr val="dk2"/>
            </a:solidFill>
            <a:prstDash val="solid"/>
            <a:round/>
            <a:headEnd type="none" w="sm" len="sm"/>
            <a:tailEnd type="none" w="sm" len="sm"/>
          </a:ln>
        </p:spPr>
      </p:pic>
      <p:sp>
        <p:nvSpPr>
          <p:cNvPr id="38" name="Google Shape;78;p15"/>
          <p:cNvSpPr/>
          <p:nvPr/>
        </p:nvSpPr>
        <p:spPr>
          <a:xfrm>
            <a:off x="6438657" y="1635138"/>
            <a:ext cx="5588502" cy="1285800"/>
          </a:xfrm>
          <a:prstGeom prst="roundRect">
            <a:avLst>
              <a:gd name="adj" fmla="val 16667"/>
            </a:avLst>
          </a:prstGeom>
          <a:solidFill>
            <a:schemeClr val="lt2"/>
          </a:solidFill>
          <a:ln w="38100" cap="flat" cmpd="sng">
            <a:solidFill>
              <a:schemeClr val="accent6"/>
            </a:solidFill>
            <a:prstDash val="solid"/>
            <a:round/>
            <a:headEnd type="none" w="sm" len="sm"/>
            <a:tailEnd type="none" w="sm" len="sm"/>
          </a:ln>
        </p:spPr>
        <p:txBody>
          <a:bodyPr spcFirstLastPara="1" wrap="square" lIns="68575" tIns="68575" rIns="68575" bIns="68575" anchor="t" anchorCtr="0">
            <a:noAutofit/>
          </a:bodyPr>
          <a:lstStyle/>
          <a:p>
            <a:pPr marL="0" lvl="0" indent="0" algn="ctr" rtl="0">
              <a:spcBef>
                <a:spcPts val="0"/>
              </a:spcBef>
              <a:spcAft>
                <a:spcPts val="0"/>
              </a:spcAft>
              <a:buNone/>
            </a:pPr>
            <a:r>
              <a:rPr lang="fr" sz="1600" b="1" dirty="0">
                <a:latin typeface="Calibri"/>
                <a:ea typeface="Calibri"/>
                <a:cs typeface="Calibri"/>
                <a:sym typeface="Calibri"/>
              </a:rPr>
              <a:t>Programme Pluriannuel de Développement Agricole et </a:t>
            </a:r>
            <a:r>
              <a:rPr lang="fr" sz="1600" b="1" dirty="0" smtClean="0">
                <a:latin typeface="Calibri"/>
                <a:ea typeface="Calibri"/>
                <a:cs typeface="Calibri"/>
                <a:sym typeface="Calibri"/>
              </a:rPr>
              <a:t>Rural</a:t>
            </a:r>
            <a:endParaRPr sz="1600" b="1" dirty="0" smtClean="0">
              <a:latin typeface="Calibri"/>
              <a:ea typeface="Calibri"/>
              <a:cs typeface="Calibri"/>
              <a:sym typeface="Calibri"/>
            </a:endParaRPr>
          </a:p>
          <a:p>
            <a:pPr marL="0" lvl="0" indent="0" algn="ctr" rtl="0">
              <a:spcBef>
                <a:spcPts val="0"/>
              </a:spcBef>
              <a:spcAft>
                <a:spcPts val="0"/>
              </a:spcAft>
              <a:buNone/>
            </a:pPr>
            <a:endParaRPr sz="1100" dirty="0" smtClean="0">
              <a:latin typeface="Calibri"/>
              <a:ea typeface="Calibri"/>
              <a:cs typeface="Calibri"/>
              <a:sym typeface="Calibri"/>
            </a:endParaRPr>
          </a:p>
          <a:p>
            <a:pPr marL="0" lvl="0" indent="0" algn="ctr" rtl="0">
              <a:spcBef>
                <a:spcPts val="0"/>
              </a:spcBef>
              <a:spcAft>
                <a:spcPts val="0"/>
              </a:spcAft>
              <a:buNone/>
            </a:pPr>
            <a:r>
              <a:rPr lang="fr" dirty="0" smtClean="0">
                <a:latin typeface="Calibri"/>
                <a:ea typeface="Calibri"/>
                <a:cs typeface="Calibri"/>
                <a:sym typeface="Calibri"/>
              </a:rPr>
              <a:t>Reflet de la stratégie Accueil Paysan</a:t>
            </a:r>
            <a:endParaRPr lang="fr" dirty="0">
              <a:latin typeface="Calibri"/>
              <a:ea typeface="Calibri"/>
              <a:cs typeface="Calibri"/>
              <a:sym typeface="Calibri"/>
            </a:endParaRPr>
          </a:p>
          <a:p>
            <a:pPr marL="0" lvl="0" indent="0" algn="ctr" rtl="0">
              <a:spcBef>
                <a:spcPts val="0"/>
              </a:spcBef>
              <a:spcAft>
                <a:spcPts val="0"/>
              </a:spcAft>
              <a:buNone/>
            </a:pPr>
            <a:r>
              <a:rPr lang="fr" i="1" dirty="0" smtClean="0">
                <a:highlight>
                  <a:schemeClr val="accent6"/>
                </a:highlight>
                <a:latin typeface="Calibri"/>
                <a:ea typeface="Calibri"/>
                <a:cs typeface="Calibri"/>
                <a:sym typeface="Calibri"/>
              </a:rPr>
              <a:t>50 </a:t>
            </a:r>
            <a:r>
              <a:rPr lang="fr" i="1" dirty="0">
                <a:highlight>
                  <a:schemeClr val="accent6"/>
                </a:highlight>
                <a:latin typeface="Calibri"/>
                <a:ea typeface="Calibri"/>
                <a:cs typeface="Calibri"/>
                <a:sym typeface="Calibri"/>
              </a:rPr>
              <a:t>000€ / an - </a:t>
            </a:r>
            <a:r>
              <a:rPr lang="fr" i="1" dirty="0" smtClean="0">
                <a:highlight>
                  <a:schemeClr val="accent6"/>
                </a:highlight>
                <a:latin typeface="Calibri"/>
                <a:ea typeface="Calibri"/>
                <a:cs typeface="Calibri"/>
                <a:sym typeface="Calibri"/>
              </a:rPr>
              <a:t>2022-2027</a:t>
            </a:r>
            <a:endParaRPr lang="fr" i="1" dirty="0">
              <a:highlight>
                <a:schemeClr val="accent6"/>
              </a:highlight>
              <a:latin typeface="Calibri"/>
              <a:ea typeface="Calibri"/>
              <a:cs typeface="Calibri"/>
              <a:sym typeface="Calibri"/>
            </a:endParaRPr>
          </a:p>
          <a:p>
            <a:pPr marL="0" lvl="0" indent="0" algn="ctr" rtl="0">
              <a:spcBef>
                <a:spcPts val="0"/>
              </a:spcBef>
              <a:spcAft>
                <a:spcPts val="0"/>
              </a:spcAft>
              <a:buNone/>
            </a:pPr>
            <a:r>
              <a:rPr lang="fr" i="1" dirty="0" smtClean="0">
                <a:highlight>
                  <a:schemeClr val="accent6"/>
                </a:highlight>
                <a:latin typeface="Calibri"/>
                <a:ea typeface="Calibri"/>
                <a:cs typeface="Calibri"/>
                <a:sym typeface="Calibri"/>
              </a:rPr>
              <a:t>Subvention </a:t>
            </a:r>
            <a:r>
              <a:rPr lang="fr" i="1" dirty="0">
                <a:highlight>
                  <a:schemeClr val="accent6"/>
                </a:highlight>
                <a:latin typeface="Calibri"/>
                <a:ea typeface="Calibri"/>
                <a:cs typeface="Calibri"/>
                <a:sym typeface="Calibri"/>
              </a:rPr>
              <a:t>pluriannuelle</a:t>
            </a:r>
            <a:endParaRPr i="1" dirty="0">
              <a:highlight>
                <a:schemeClr val="accent6"/>
              </a:highlight>
              <a:latin typeface="Calibri"/>
              <a:ea typeface="Calibri"/>
              <a:cs typeface="Calibri"/>
              <a:sym typeface="Calibri"/>
            </a:endParaRPr>
          </a:p>
        </p:txBody>
      </p:sp>
      <p:pic>
        <p:nvPicPr>
          <p:cNvPr id="39" name="Google Shape;79;p15"/>
          <p:cNvPicPr preferRelativeResize="0"/>
          <p:nvPr/>
        </p:nvPicPr>
        <p:blipFill rotWithShape="1">
          <a:blip r:embed="rId6">
            <a:alphaModFix/>
          </a:blip>
          <a:srcRect/>
          <a:stretch/>
        </p:blipFill>
        <p:spPr>
          <a:xfrm>
            <a:off x="6645357" y="2105575"/>
            <a:ext cx="704475" cy="704475"/>
          </a:xfrm>
          <a:prstGeom prst="rect">
            <a:avLst/>
          </a:prstGeom>
          <a:noFill/>
          <a:ln>
            <a:noFill/>
          </a:ln>
        </p:spPr>
      </p:pic>
      <p:sp>
        <p:nvSpPr>
          <p:cNvPr id="7" name="Flèche courbée vers le bas 6"/>
          <p:cNvSpPr/>
          <p:nvPr/>
        </p:nvSpPr>
        <p:spPr>
          <a:xfrm rot="5400000">
            <a:off x="10390798" y="2967335"/>
            <a:ext cx="1996751" cy="80203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0" name="Flèche courbée vers le bas 39"/>
          <p:cNvSpPr/>
          <p:nvPr/>
        </p:nvSpPr>
        <p:spPr>
          <a:xfrm rot="20598844">
            <a:off x="4244705" y="1920051"/>
            <a:ext cx="2053836" cy="472248"/>
          </a:xfrm>
          <a:prstGeom prst="curvedDownArrow">
            <a:avLst>
              <a:gd name="adj1" fmla="val 30562"/>
              <a:gd name="adj2" fmla="val 63512"/>
              <a:gd name="adj3" fmla="val 380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Google Shape;78;p15"/>
          <p:cNvSpPr/>
          <p:nvPr/>
        </p:nvSpPr>
        <p:spPr>
          <a:xfrm>
            <a:off x="6323098" y="3915758"/>
            <a:ext cx="4618653" cy="1226961"/>
          </a:xfrm>
          <a:prstGeom prst="roundRect">
            <a:avLst>
              <a:gd name="adj" fmla="val 16667"/>
            </a:avLst>
          </a:prstGeom>
          <a:solidFill>
            <a:schemeClr val="lt2"/>
          </a:solidFill>
          <a:ln w="38100" cap="flat" cmpd="sng">
            <a:solidFill>
              <a:schemeClr val="accent6"/>
            </a:solidFill>
            <a:prstDash val="solid"/>
            <a:round/>
            <a:headEnd type="none" w="sm" len="sm"/>
            <a:tailEnd type="none" w="sm" len="sm"/>
          </a:ln>
        </p:spPr>
        <p:txBody>
          <a:bodyPr spcFirstLastPara="1" wrap="square" lIns="68575" tIns="68575" rIns="68575" bIns="68575" anchor="t" anchorCtr="0">
            <a:noAutofit/>
          </a:bodyPr>
          <a:lstStyle/>
          <a:p>
            <a:pPr algn="ctr"/>
            <a:r>
              <a:rPr lang="fr-FR" sz="1600" b="1" dirty="0" smtClean="0">
                <a:latin typeface="Calibri"/>
                <a:ea typeface="Calibri"/>
                <a:cs typeface="Calibri"/>
                <a:sym typeface="Calibri"/>
              </a:rPr>
              <a:t>Partage au ministère de rapports annuels et d’une</a:t>
            </a:r>
          </a:p>
          <a:p>
            <a:pPr algn="ctr"/>
            <a:endParaRPr lang="fr-FR" sz="1600" b="1" dirty="0" smtClean="0">
              <a:latin typeface="Calibri"/>
              <a:ea typeface="Calibri"/>
              <a:cs typeface="Calibri"/>
              <a:sym typeface="Calibri"/>
            </a:endParaRPr>
          </a:p>
          <a:p>
            <a:pPr lvl="0" algn="ctr"/>
            <a:r>
              <a:rPr lang="fr-FR" sz="1800" b="1" i="1" u="sng" dirty="0">
                <a:highlight>
                  <a:schemeClr val="accent6"/>
                </a:highlight>
                <a:latin typeface="Calibri"/>
                <a:ea typeface="Calibri"/>
                <a:cs typeface="Calibri"/>
                <a:sym typeface="Calibri"/>
              </a:rPr>
              <a:t>Évaluation de </a:t>
            </a:r>
            <a:r>
              <a:rPr lang="fr-FR" sz="1800" b="1" i="1" u="sng" dirty="0" smtClean="0">
                <a:highlight>
                  <a:schemeClr val="accent6"/>
                </a:highlight>
                <a:latin typeface="Calibri"/>
                <a:ea typeface="Calibri"/>
                <a:cs typeface="Calibri"/>
                <a:sym typeface="Calibri"/>
              </a:rPr>
              <a:t>mi-chemin</a:t>
            </a:r>
            <a:endParaRPr lang="fr-FR" sz="1800" i="1" u="sng" dirty="0">
              <a:highlight>
                <a:schemeClr val="accent6"/>
              </a:highlight>
              <a:latin typeface="Calibri"/>
              <a:ea typeface="Calibri"/>
              <a:cs typeface="Calibri"/>
              <a:sym typeface="Calibri"/>
            </a:endParaRPr>
          </a:p>
        </p:txBody>
      </p:sp>
      <p:sp>
        <p:nvSpPr>
          <p:cNvPr id="8" name="ZoneTexte 7"/>
          <p:cNvSpPr txBox="1"/>
          <p:nvPr/>
        </p:nvSpPr>
        <p:spPr>
          <a:xfrm>
            <a:off x="4451680" y="1294397"/>
            <a:ext cx="1693935" cy="584775"/>
          </a:xfrm>
          <a:prstGeom prst="rect">
            <a:avLst/>
          </a:prstGeom>
          <a:noFill/>
        </p:spPr>
        <p:txBody>
          <a:bodyPr wrap="square" rtlCol="0">
            <a:spAutoFit/>
          </a:bodyPr>
          <a:lstStyle/>
          <a:p>
            <a:r>
              <a:rPr lang="fr-FR" sz="1600" dirty="0" smtClean="0"/>
              <a:t>Permet de bénéficier de…</a:t>
            </a:r>
            <a:endParaRPr lang="fr-FR" sz="1600" dirty="0"/>
          </a:p>
        </p:txBody>
      </p:sp>
      <p:sp>
        <p:nvSpPr>
          <p:cNvPr id="42" name="ZoneTexte 41"/>
          <p:cNvSpPr txBox="1"/>
          <p:nvPr/>
        </p:nvSpPr>
        <p:spPr>
          <a:xfrm>
            <a:off x="10862518" y="3160454"/>
            <a:ext cx="927673" cy="338554"/>
          </a:xfrm>
          <a:prstGeom prst="rect">
            <a:avLst/>
          </a:prstGeom>
          <a:noFill/>
        </p:spPr>
        <p:txBody>
          <a:bodyPr wrap="square" rtlCol="0">
            <a:spAutoFit/>
          </a:bodyPr>
          <a:lstStyle/>
          <a:p>
            <a:r>
              <a:rPr lang="fr-FR" sz="1600" dirty="0" smtClean="0"/>
              <a:t>Exige…</a:t>
            </a:r>
            <a:endParaRPr lang="fr-FR" sz="1600" dirty="0"/>
          </a:p>
        </p:txBody>
      </p:sp>
      <p:sp>
        <p:nvSpPr>
          <p:cNvPr id="44" name="Flèche courbée vers le bas 43"/>
          <p:cNvSpPr/>
          <p:nvPr/>
        </p:nvSpPr>
        <p:spPr>
          <a:xfrm rot="11751306">
            <a:off x="3706382" y="4556959"/>
            <a:ext cx="2881962" cy="7278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ZoneTexte 44"/>
          <p:cNvSpPr txBox="1"/>
          <p:nvPr/>
        </p:nvSpPr>
        <p:spPr>
          <a:xfrm>
            <a:off x="4561721" y="4451943"/>
            <a:ext cx="1353975" cy="584775"/>
          </a:xfrm>
          <a:prstGeom prst="rect">
            <a:avLst/>
          </a:prstGeom>
          <a:noFill/>
        </p:spPr>
        <p:txBody>
          <a:bodyPr wrap="square" rtlCol="0">
            <a:spAutoFit/>
          </a:bodyPr>
          <a:lstStyle/>
          <a:p>
            <a:r>
              <a:rPr lang="fr-FR" sz="1600" dirty="0" smtClean="0"/>
              <a:t>Afin de pérenniser…</a:t>
            </a:r>
            <a:endParaRPr lang="fr-FR" sz="1600" dirty="0"/>
          </a:p>
        </p:txBody>
      </p:sp>
    </p:spTree>
    <p:extLst>
      <p:ext uri="{BB962C8B-B14F-4D97-AF65-F5344CB8AC3E}">
        <p14:creationId xmlns:p14="http://schemas.microsoft.com/office/powerpoint/2010/main" val="300859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g33f76ff8ec7_1_50"/>
          <p:cNvSpPr txBox="1"/>
          <p:nvPr/>
        </p:nvSpPr>
        <p:spPr>
          <a:xfrm>
            <a:off x="4198851" y="2943619"/>
            <a:ext cx="37944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i="1">
              <a:solidFill>
                <a:srgbClr val="980000"/>
              </a:solidFill>
              <a:latin typeface="Montserrat"/>
              <a:ea typeface="Montserrat"/>
              <a:cs typeface="Montserrat"/>
              <a:sym typeface="Montserrat"/>
            </a:endParaRPr>
          </a:p>
          <a:p>
            <a:pPr marL="0" lvl="0" indent="0" algn="l" rtl="0">
              <a:spcBef>
                <a:spcPts val="0"/>
              </a:spcBef>
              <a:spcAft>
                <a:spcPts val="0"/>
              </a:spcAft>
              <a:buNone/>
            </a:pPr>
            <a:endParaRPr sz="1300" b="1">
              <a:solidFill>
                <a:schemeClr val="dk1"/>
              </a:solidFill>
              <a:latin typeface="Montserrat"/>
              <a:ea typeface="Montserrat"/>
              <a:cs typeface="Montserrat"/>
              <a:sym typeface="Montserrat"/>
            </a:endParaRPr>
          </a:p>
          <a:p>
            <a:pPr marL="0" lvl="0" indent="0" algn="l" rtl="0">
              <a:spcBef>
                <a:spcPts val="0"/>
              </a:spcBef>
              <a:spcAft>
                <a:spcPts val="0"/>
              </a:spcAft>
              <a:buNone/>
            </a:pPr>
            <a:endParaRPr b="1">
              <a:solidFill>
                <a:schemeClr val="dk1"/>
              </a:solidFill>
              <a:latin typeface="Montserrat"/>
              <a:ea typeface="Montserrat"/>
              <a:cs typeface="Montserrat"/>
              <a:sym typeface="Montserrat"/>
            </a:endParaRPr>
          </a:p>
        </p:txBody>
      </p:sp>
      <p:sp>
        <p:nvSpPr>
          <p:cNvPr id="27" name="Google Shape;160;p26"/>
          <p:cNvSpPr/>
          <p:nvPr/>
        </p:nvSpPr>
        <p:spPr>
          <a:xfrm>
            <a:off x="7482" y="1"/>
            <a:ext cx="12184518" cy="1063383"/>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2" y="138440"/>
            <a:ext cx="12320503" cy="923289"/>
          </a:xfrm>
          <a:prstGeom prst="rect">
            <a:avLst/>
          </a:prstGeom>
          <a:noFill/>
          <a:ln>
            <a:noFill/>
          </a:ln>
        </p:spPr>
        <p:txBody>
          <a:bodyPr spcFirstLastPara="1" wrap="square" lIns="91425" tIns="45700" rIns="91425" bIns="45700" anchor="t" anchorCtr="0">
            <a:spAutoFit/>
          </a:bodyPr>
          <a:lstStyle/>
          <a:p>
            <a:pPr lvl="0">
              <a:buSzPts val="4000"/>
            </a:pPr>
            <a:r>
              <a:rPr lang="fr-FR" sz="3000" b="1" dirty="0" smtClean="0">
                <a:solidFill>
                  <a:srgbClr val="68BB4F"/>
                </a:solidFill>
                <a:latin typeface="Montserrat Medium"/>
                <a:ea typeface="Montserrat Medium"/>
                <a:cs typeface="Montserrat Medium"/>
                <a:sym typeface="Montserrat Medium"/>
              </a:rPr>
              <a:t>L’évaluation des formations Paysan Accueillant Aménageur</a:t>
            </a:r>
          </a:p>
          <a:p>
            <a:pPr lvl="0" algn="ctr">
              <a:buSzPts val="4000"/>
            </a:pPr>
            <a:r>
              <a:rPr lang="fr-FR" sz="2400" b="1" dirty="0" smtClean="0">
                <a:solidFill>
                  <a:srgbClr val="68BB4F"/>
                </a:solidFill>
                <a:latin typeface="Montserrat Medium"/>
                <a:ea typeface="Montserrat Medium"/>
                <a:cs typeface="Montserrat Medium"/>
                <a:sym typeface="Montserrat Medium"/>
              </a:rPr>
              <a:t>Dates-clé</a:t>
            </a:r>
          </a:p>
        </p:txBody>
      </p:sp>
      <p:pic>
        <p:nvPicPr>
          <p:cNvPr id="33"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13" name="Google Shape;105;p6"/>
          <p:cNvSpPr/>
          <p:nvPr/>
        </p:nvSpPr>
        <p:spPr>
          <a:xfrm>
            <a:off x="477800" y="2878333"/>
            <a:ext cx="11444800" cy="2102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p>
        </p:txBody>
      </p:sp>
      <p:sp>
        <p:nvSpPr>
          <p:cNvPr id="14" name="Google Shape;106;p6"/>
          <p:cNvSpPr/>
          <p:nvPr/>
        </p:nvSpPr>
        <p:spPr>
          <a:xfrm>
            <a:off x="955633" y="3880800"/>
            <a:ext cx="300000" cy="293200"/>
          </a:xfrm>
          <a:prstGeom prst="ellipse">
            <a:avLst/>
          </a:prstGeom>
          <a:solidFill>
            <a:srgbClr val="00404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highlight>
                <a:srgbClr val="00404C"/>
              </a:highlight>
            </a:endParaRPr>
          </a:p>
        </p:txBody>
      </p:sp>
      <p:sp>
        <p:nvSpPr>
          <p:cNvPr id="15" name="Google Shape;107;p6"/>
          <p:cNvSpPr/>
          <p:nvPr/>
        </p:nvSpPr>
        <p:spPr>
          <a:xfrm>
            <a:off x="10096700" y="3880800"/>
            <a:ext cx="300000" cy="2932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solidFill>
                <a:srgbClr val="C00000"/>
              </a:solidFill>
              <a:highlight>
                <a:srgbClr val="00404C"/>
              </a:highlight>
            </a:endParaRPr>
          </a:p>
        </p:txBody>
      </p:sp>
      <p:sp>
        <p:nvSpPr>
          <p:cNvPr id="16" name="Google Shape;108;p6"/>
          <p:cNvSpPr txBox="1"/>
          <p:nvPr/>
        </p:nvSpPr>
        <p:spPr>
          <a:xfrm>
            <a:off x="269700" y="4545967"/>
            <a:ext cx="1536400" cy="580800"/>
          </a:xfrm>
          <a:prstGeom prst="rect">
            <a:avLst/>
          </a:prstGeom>
          <a:noFill/>
          <a:ln>
            <a:noFill/>
          </a:ln>
        </p:spPr>
        <p:txBody>
          <a:bodyPr spcFirstLastPara="1" wrap="square" lIns="121900" tIns="121900" rIns="121900" bIns="121900" anchor="t" anchorCtr="0">
            <a:noAutofit/>
          </a:bodyPr>
          <a:lstStyle/>
          <a:p>
            <a:pPr algn="ctr">
              <a:buSzPts val="1800"/>
            </a:pPr>
            <a:r>
              <a:rPr lang="fr-FR" sz="2400" b="1">
                <a:solidFill>
                  <a:srgbClr val="00404C"/>
                </a:solidFill>
                <a:latin typeface="Calibri"/>
                <a:ea typeface="Calibri"/>
                <a:cs typeface="Calibri"/>
                <a:sym typeface="Calibri"/>
              </a:rPr>
              <a:t>2015</a:t>
            </a:r>
            <a:endParaRPr sz="2400" b="1">
              <a:solidFill>
                <a:srgbClr val="00404C"/>
              </a:solidFill>
              <a:latin typeface="Calibri"/>
              <a:ea typeface="Calibri"/>
              <a:cs typeface="Calibri"/>
              <a:sym typeface="Calibri"/>
            </a:endParaRPr>
          </a:p>
        </p:txBody>
      </p:sp>
      <p:sp>
        <p:nvSpPr>
          <p:cNvPr id="17" name="Google Shape;109;p6"/>
          <p:cNvSpPr txBox="1"/>
          <p:nvPr/>
        </p:nvSpPr>
        <p:spPr>
          <a:xfrm>
            <a:off x="9478500" y="4664867"/>
            <a:ext cx="1536400" cy="580800"/>
          </a:xfrm>
          <a:prstGeom prst="rect">
            <a:avLst/>
          </a:prstGeom>
          <a:noFill/>
          <a:ln>
            <a:noFill/>
          </a:ln>
        </p:spPr>
        <p:txBody>
          <a:bodyPr spcFirstLastPara="1" wrap="square" lIns="121900" tIns="121900" rIns="121900" bIns="121900" anchor="t" anchorCtr="0">
            <a:noAutofit/>
          </a:bodyPr>
          <a:lstStyle/>
          <a:p>
            <a:pPr algn="ctr">
              <a:buSzPts val="1800"/>
            </a:pPr>
            <a:r>
              <a:rPr lang="fr-FR" sz="2400" b="1">
                <a:solidFill>
                  <a:srgbClr val="C00000"/>
                </a:solidFill>
                <a:latin typeface="Calibri"/>
                <a:ea typeface="Calibri"/>
                <a:cs typeface="Calibri"/>
                <a:sym typeface="Calibri"/>
              </a:rPr>
              <a:t>2025</a:t>
            </a:r>
            <a:endParaRPr sz="2400" b="1">
              <a:solidFill>
                <a:srgbClr val="C00000"/>
              </a:solidFill>
              <a:latin typeface="Calibri"/>
              <a:ea typeface="Calibri"/>
              <a:cs typeface="Calibri"/>
              <a:sym typeface="Calibri"/>
            </a:endParaRPr>
          </a:p>
        </p:txBody>
      </p:sp>
      <p:sp>
        <p:nvSpPr>
          <p:cNvPr id="18" name="Google Shape;110;p6"/>
          <p:cNvSpPr txBox="1"/>
          <p:nvPr/>
        </p:nvSpPr>
        <p:spPr>
          <a:xfrm>
            <a:off x="4791167" y="4664867"/>
            <a:ext cx="1536400" cy="580800"/>
          </a:xfrm>
          <a:prstGeom prst="rect">
            <a:avLst/>
          </a:prstGeom>
          <a:noFill/>
          <a:ln>
            <a:noFill/>
          </a:ln>
        </p:spPr>
        <p:txBody>
          <a:bodyPr spcFirstLastPara="1" wrap="square" lIns="121900" tIns="121900" rIns="121900" bIns="121900" anchor="t" anchorCtr="0">
            <a:noAutofit/>
          </a:bodyPr>
          <a:lstStyle/>
          <a:p>
            <a:pPr algn="ctr">
              <a:buSzPts val="1800"/>
            </a:pPr>
            <a:r>
              <a:rPr lang="fr-FR" sz="2400" b="1">
                <a:solidFill>
                  <a:srgbClr val="00404C"/>
                </a:solidFill>
                <a:latin typeface="Calibri"/>
                <a:ea typeface="Calibri"/>
                <a:cs typeface="Calibri"/>
                <a:sym typeface="Calibri"/>
              </a:rPr>
              <a:t>2020</a:t>
            </a:r>
            <a:endParaRPr sz="2400" b="1">
              <a:solidFill>
                <a:srgbClr val="00404C"/>
              </a:solidFill>
              <a:latin typeface="Calibri"/>
              <a:ea typeface="Calibri"/>
              <a:cs typeface="Calibri"/>
              <a:sym typeface="Calibri"/>
            </a:endParaRPr>
          </a:p>
        </p:txBody>
      </p:sp>
      <p:sp>
        <p:nvSpPr>
          <p:cNvPr id="19" name="Google Shape;111;p6"/>
          <p:cNvSpPr txBox="1"/>
          <p:nvPr/>
        </p:nvSpPr>
        <p:spPr>
          <a:xfrm>
            <a:off x="1476967" y="2629893"/>
            <a:ext cx="3804800" cy="461600"/>
          </a:xfrm>
          <a:prstGeom prst="rect">
            <a:avLst/>
          </a:prstGeom>
          <a:noFill/>
          <a:ln>
            <a:noFill/>
          </a:ln>
        </p:spPr>
        <p:txBody>
          <a:bodyPr spcFirstLastPara="1" wrap="square" lIns="121900" tIns="121900" rIns="121900" bIns="121900" anchor="t" anchorCtr="0">
            <a:noAutofit/>
          </a:bodyPr>
          <a:lstStyle/>
          <a:p>
            <a:pPr algn="ctr">
              <a:buSzPts val="1500"/>
            </a:pPr>
            <a:r>
              <a:rPr lang="fr-FR" sz="2000" b="1">
                <a:solidFill>
                  <a:srgbClr val="00404C"/>
                </a:solidFill>
                <a:latin typeface="Calibri"/>
                <a:ea typeface="Calibri"/>
                <a:cs typeface="Calibri"/>
                <a:sym typeface="Calibri"/>
              </a:rPr>
              <a:t>Recherche sur le métier de PAA</a:t>
            </a:r>
            <a:endParaRPr sz="2000" b="1">
              <a:solidFill>
                <a:srgbClr val="00404C"/>
              </a:solidFill>
              <a:latin typeface="Calibri"/>
              <a:ea typeface="Calibri"/>
              <a:cs typeface="Calibri"/>
              <a:sym typeface="Calibri"/>
            </a:endParaRPr>
          </a:p>
        </p:txBody>
      </p:sp>
      <p:sp>
        <p:nvSpPr>
          <p:cNvPr id="20" name="Google Shape;112;p6"/>
          <p:cNvSpPr txBox="1"/>
          <p:nvPr/>
        </p:nvSpPr>
        <p:spPr>
          <a:xfrm>
            <a:off x="9319033" y="2508940"/>
            <a:ext cx="2168400" cy="809600"/>
          </a:xfrm>
          <a:prstGeom prst="rect">
            <a:avLst/>
          </a:prstGeom>
          <a:noFill/>
          <a:ln>
            <a:noFill/>
          </a:ln>
        </p:spPr>
        <p:txBody>
          <a:bodyPr spcFirstLastPara="1" wrap="square" lIns="121900" tIns="121900" rIns="121900" bIns="121900" anchor="t" anchorCtr="0">
            <a:noAutofit/>
          </a:bodyPr>
          <a:lstStyle/>
          <a:p>
            <a:pPr algn="ctr">
              <a:buSzPts val="1500"/>
            </a:pPr>
            <a:r>
              <a:rPr lang="fr-FR" sz="2000" b="1">
                <a:solidFill>
                  <a:srgbClr val="C00000"/>
                </a:solidFill>
                <a:latin typeface="Calibri"/>
                <a:ea typeface="Calibri"/>
                <a:cs typeface="Calibri"/>
                <a:sym typeface="Calibri"/>
              </a:rPr>
              <a:t>Évaluation de l’expérimentation </a:t>
            </a:r>
            <a:endParaRPr sz="2000" b="1">
              <a:solidFill>
                <a:srgbClr val="C00000"/>
              </a:solidFill>
              <a:latin typeface="Calibri"/>
              <a:ea typeface="Calibri"/>
              <a:cs typeface="Calibri"/>
              <a:sym typeface="Calibri"/>
            </a:endParaRPr>
          </a:p>
        </p:txBody>
      </p:sp>
      <p:sp>
        <p:nvSpPr>
          <p:cNvPr id="21" name="Google Shape;114;p6"/>
          <p:cNvSpPr/>
          <p:nvPr/>
        </p:nvSpPr>
        <p:spPr>
          <a:xfrm rot="-5400000">
            <a:off x="3176167" y="1334249"/>
            <a:ext cx="406400" cy="4374800"/>
          </a:xfrm>
          <a:prstGeom prst="rightBrace">
            <a:avLst>
              <a:gd name="adj1" fmla="val 8333"/>
              <a:gd name="adj2" fmla="val 50000"/>
            </a:avLst>
          </a:prstGeom>
          <a:noFill/>
          <a:ln w="9525" cap="flat" cmpd="sng">
            <a:solidFill>
              <a:srgbClr val="3B7FF2"/>
            </a:solidFill>
            <a:prstDash val="solid"/>
            <a:round/>
            <a:headEnd type="none" w="sm" len="sm"/>
            <a:tailEnd type="none" w="sm" len="sm"/>
          </a:ln>
        </p:spPr>
        <p:txBody>
          <a:bodyPr spcFirstLastPara="1" wrap="square" lIns="121900" tIns="60933" rIns="121900" bIns="60933" anchor="ctr" anchorCtr="0">
            <a:noAutofit/>
          </a:bodyPr>
          <a:lstStyle/>
          <a:p>
            <a:pPr algn="ctr">
              <a:buSzPts val="1400"/>
            </a:pPr>
            <a:endParaRPr sz="1867">
              <a:solidFill>
                <a:schemeClr val="dk1"/>
              </a:solidFill>
            </a:endParaRPr>
          </a:p>
        </p:txBody>
      </p:sp>
      <p:sp>
        <p:nvSpPr>
          <p:cNvPr id="22" name="Google Shape;115;p6"/>
          <p:cNvSpPr/>
          <p:nvPr/>
        </p:nvSpPr>
        <p:spPr>
          <a:xfrm rot="-5400000">
            <a:off x="8546476" y="2096633"/>
            <a:ext cx="406400" cy="2850000"/>
          </a:xfrm>
          <a:prstGeom prst="rightBrace">
            <a:avLst>
              <a:gd name="adj1" fmla="val 8333"/>
              <a:gd name="adj2" fmla="val 50000"/>
            </a:avLst>
          </a:prstGeom>
          <a:noFill/>
          <a:ln w="9525" cap="flat" cmpd="sng">
            <a:solidFill>
              <a:srgbClr val="3B7FF2"/>
            </a:solidFill>
            <a:prstDash val="solid"/>
            <a:round/>
            <a:headEnd type="none" w="sm" len="sm"/>
            <a:tailEnd type="none" w="sm" len="sm"/>
          </a:ln>
        </p:spPr>
        <p:txBody>
          <a:bodyPr spcFirstLastPara="1" wrap="square" lIns="121900" tIns="60933" rIns="121900" bIns="60933" anchor="ctr" anchorCtr="0">
            <a:noAutofit/>
          </a:bodyPr>
          <a:lstStyle/>
          <a:p>
            <a:pPr algn="ctr">
              <a:buSzPts val="1400"/>
            </a:pPr>
            <a:endParaRPr sz="1867">
              <a:solidFill>
                <a:schemeClr val="dk1"/>
              </a:solidFill>
            </a:endParaRPr>
          </a:p>
        </p:txBody>
      </p:sp>
      <p:sp>
        <p:nvSpPr>
          <p:cNvPr id="23" name="Google Shape;116;p6"/>
          <p:cNvSpPr/>
          <p:nvPr/>
        </p:nvSpPr>
        <p:spPr>
          <a:xfrm>
            <a:off x="5409367" y="3880800"/>
            <a:ext cx="300000" cy="293200"/>
          </a:xfrm>
          <a:prstGeom prst="ellipse">
            <a:avLst/>
          </a:prstGeom>
          <a:solidFill>
            <a:srgbClr val="00404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highlight>
                <a:srgbClr val="00404C"/>
              </a:highlight>
            </a:endParaRPr>
          </a:p>
        </p:txBody>
      </p:sp>
      <p:sp>
        <p:nvSpPr>
          <p:cNvPr id="24" name="Google Shape;117;p6"/>
          <p:cNvSpPr/>
          <p:nvPr/>
        </p:nvSpPr>
        <p:spPr>
          <a:xfrm>
            <a:off x="7176433" y="3887372"/>
            <a:ext cx="300000" cy="293200"/>
          </a:xfrm>
          <a:prstGeom prst="ellipse">
            <a:avLst/>
          </a:prstGeom>
          <a:solidFill>
            <a:srgbClr val="00404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highlight>
                <a:srgbClr val="00404C"/>
              </a:highlight>
            </a:endParaRPr>
          </a:p>
        </p:txBody>
      </p:sp>
      <p:sp>
        <p:nvSpPr>
          <p:cNvPr id="25" name="Google Shape;118;p6"/>
          <p:cNvSpPr/>
          <p:nvPr/>
        </p:nvSpPr>
        <p:spPr>
          <a:xfrm>
            <a:off x="8943500" y="3880800"/>
            <a:ext cx="300000" cy="293200"/>
          </a:xfrm>
          <a:prstGeom prst="ellipse">
            <a:avLst/>
          </a:prstGeom>
          <a:solidFill>
            <a:srgbClr val="00404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highlight>
                <a:srgbClr val="00404C"/>
              </a:highlight>
            </a:endParaRPr>
          </a:p>
        </p:txBody>
      </p:sp>
      <p:sp>
        <p:nvSpPr>
          <p:cNvPr id="26" name="Google Shape;119;p6"/>
          <p:cNvSpPr txBox="1"/>
          <p:nvPr/>
        </p:nvSpPr>
        <p:spPr>
          <a:xfrm>
            <a:off x="6096000" y="2558600"/>
            <a:ext cx="3296000" cy="708000"/>
          </a:xfrm>
          <a:prstGeom prst="rect">
            <a:avLst/>
          </a:prstGeom>
          <a:noFill/>
          <a:ln>
            <a:noFill/>
          </a:ln>
        </p:spPr>
        <p:txBody>
          <a:bodyPr spcFirstLastPara="1" wrap="square" lIns="121900" tIns="121900" rIns="121900" bIns="121900" anchor="t" anchorCtr="0">
            <a:noAutofit/>
          </a:bodyPr>
          <a:lstStyle/>
          <a:p>
            <a:pPr algn="ctr">
              <a:buSzPts val="1500"/>
            </a:pPr>
            <a:r>
              <a:rPr lang="fr-FR" sz="2000" b="1">
                <a:solidFill>
                  <a:srgbClr val="00404C"/>
                </a:solidFill>
                <a:latin typeface="Calibri"/>
                <a:ea typeface="Calibri"/>
                <a:cs typeface="Calibri"/>
                <a:sym typeface="Calibri"/>
              </a:rPr>
              <a:t>Expérimentation des formations dans deux CFPPA</a:t>
            </a:r>
            <a:endParaRPr sz="2000" b="1">
              <a:solidFill>
                <a:srgbClr val="00404C"/>
              </a:solidFill>
              <a:latin typeface="Calibri"/>
              <a:ea typeface="Calibri"/>
              <a:cs typeface="Calibri"/>
              <a:sym typeface="Calibri"/>
            </a:endParaRPr>
          </a:p>
        </p:txBody>
      </p:sp>
      <p:sp>
        <p:nvSpPr>
          <p:cNvPr id="31" name="Google Shape;120;p6"/>
          <p:cNvSpPr txBox="1"/>
          <p:nvPr/>
        </p:nvSpPr>
        <p:spPr>
          <a:xfrm>
            <a:off x="6535667" y="4664867"/>
            <a:ext cx="1536400" cy="580800"/>
          </a:xfrm>
          <a:prstGeom prst="rect">
            <a:avLst/>
          </a:prstGeom>
          <a:noFill/>
          <a:ln>
            <a:noFill/>
          </a:ln>
        </p:spPr>
        <p:txBody>
          <a:bodyPr spcFirstLastPara="1" wrap="square" lIns="121900" tIns="121900" rIns="121900" bIns="121900" anchor="t" anchorCtr="0">
            <a:noAutofit/>
          </a:bodyPr>
          <a:lstStyle/>
          <a:p>
            <a:pPr algn="ctr">
              <a:buSzPts val="1800"/>
            </a:pPr>
            <a:r>
              <a:rPr lang="fr-FR" sz="2400" b="1">
                <a:solidFill>
                  <a:srgbClr val="00404C"/>
                </a:solidFill>
                <a:latin typeface="Calibri"/>
                <a:ea typeface="Calibri"/>
                <a:cs typeface="Calibri"/>
                <a:sym typeface="Calibri"/>
              </a:rPr>
              <a:t>2022</a:t>
            </a:r>
            <a:endParaRPr sz="2400" b="1">
              <a:solidFill>
                <a:srgbClr val="00404C"/>
              </a:solidFill>
              <a:latin typeface="Calibri"/>
              <a:ea typeface="Calibri"/>
              <a:cs typeface="Calibri"/>
              <a:sym typeface="Calibri"/>
            </a:endParaRPr>
          </a:p>
        </p:txBody>
      </p:sp>
      <p:sp>
        <p:nvSpPr>
          <p:cNvPr id="35" name="Google Shape;121;p6"/>
          <p:cNvSpPr txBox="1"/>
          <p:nvPr/>
        </p:nvSpPr>
        <p:spPr>
          <a:xfrm>
            <a:off x="8325300" y="4663211"/>
            <a:ext cx="1536400" cy="580800"/>
          </a:xfrm>
          <a:prstGeom prst="rect">
            <a:avLst/>
          </a:prstGeom>
          <a:noFill/>
          <a:ln>
            <a:noFill/>
          </a:ln>
        </p:spPr>
        <p:txBody>
          <a:bodyPr spcFirstLastPara="1" wrap="square" lIns="121900" tIns="121900" rIns="121900" bIns="121900" anchor="t" anchorCtr="0">
            <a:noAutofit/>
          </a:bodyPr>
          <a:lstStyle/>
          <a:p>
            <a:pPr algn="ctr">
              <a:buSzPts val="1800"/>
            </a:pPr>
            <a:r>
              <a:rPr lang="fr-FR" sz="2400" b="1">
                <a:solidFill>
                  <a:srgbClr val="00404C"/>
                </a:solidFill>
                <a:latin typeface="Calibri"/>
                <a:ea typeface="Calibri"/>
                <a:cs typeface="Calibri"/>
                <a:sym typeface="Calibri"/>
              </a:rPr>
              <a:t>2024</a:t>
            </a:r>
            <a:endParaRPr sz="2400" b="1">
              <a:solidFill>
                <a:srgbClr val="00404C"/>
              </a:solidFill>
              <a:latin typeface="Calibri"/>
              <a:ea typeface="Calibri"/>
              <a:cs typeface="Calibri"/>
              <a:sym typeface="Calibri"/>
            </a:endParaRPr>
          </a:p>
        </p:txBody>
      </p:sp>
      <p:sp>
        <p:nvSpPr>
          <p:cNvPr id="36" name="Google Shape;122;p6"/>
          <p:cNvSpPr/>
          <p:nvPr/>
        </p:nvSpPr>
        <p:spPr>
          <a:xfrm rot="-5400000">
            <a:off x="3176151" y="-105651"/>
            <a:ext cx="406400" cy="4374800"/>
          </a:xfrm>
          <a:prstGeom prst="rightBrace">
            <a:avLst>
              <a:gd name="adj1" fmla="val 8333"/>
              <a:gd name="adj2" fmla="val 50000"/>
            </a:avLst>
          </a:prstGeom>
          <a:noFill/>
          <a:ln w="19050" cap="flat" cmpd="sng">
            <a:solidFill>
              <a:srgbClr val="FF9900"/>
            </a:solidFill>
            <a:prstDash val="solid"/>
            <a:round/>
            <a:headEnd type="none" w="sm" len="sm"/>
            <a:tailEnd type="none" w="sm" len="sm"/>
          </a:ln>
        </p:spPr>
        <p:txBody>
          <a:bodyPr spcFirstLastPara="1" wrap="square" lIns="121900" tIns="60933" rIns="121900" bIns="60933" anchor="ctr" anchorCtr="0">
            <a:noAutofit/>
          </a:bodyPr>
          <a:lstStyle/>
          <a:p>
            <a:pPr algn="ctr">
              <a:buSzPts val="1400"/>
            </a:pPr>
            <a:endParaRPr sz="1867">
              <a:solidFill>
                <a:schemeClr val="dk1"/>
              </a:solidFill>
            </a:endParaRPr>
          </a:p>
        </p:txBody>
      </p:sp>
      <p:sp>
        <p:nvSpPr>
          <p:cNvPr id="37" name="Google Shape;123;p6"/>
          <p:cNvSpPr txBox="1"/>
          <p:nvPr/>
        </p:nvSpPr>
        <p:spPr>
          <a:xfrm>
            <a:off x="1476967" y="1416927"/>
            <a:ext cx="3804800" cy="461600"/>
          </a:xfrm>
          <a:prstGeom prst="rect">
            <a:avLst/>
          </a:prstGeom>
          <a:solidFill>
            <a:srgbClr val="FFF2CC"/>
          </a:solidFill>
          <a:ln w="9525" cap="flat" cmpd="sng">
            <a:solidFill>
              <a:srgbClr val="FF9900"/>
            </a:solidFill>
            <a:prstDash val="solid"/>
            <a:round/>
            <a:headEnd type="none" w="sm" len="sm"/>
            <a:tailEnd type="none" w="sm" len="sm"/>
          </a:ln>
        </p:spPr>
        <p:txBody>
          <a:bodyPr spcFirstLastPara="1" wrap="square" lIns="121900" tIns="121900" rIns="121900" bIns="121900" anchor="t" anchorCtr="0">
            <a:noAutofit/>
          </a:bodyPr>
          <a:lstStyle/>
          <a:p>
            <a:pPr algn="ctr">
              <a:buSzPts val="1500"/>
            </a:pPr>
            <a:r>
              <a:rPr lang="fr-FR" sz="2000" b="1">
                <a:solidFill>
                  <a:srgbClr val="00404C"/>
                </a:solidFill>
                <a:latin typeface="Calibri"/>
                <a:ea typeface="Calibri"/>
                <a:cs typeface="Calibri"/>
                <a:sym typeface="Calibri"/>
              </a:rPr>
              <a:t>PNDAR 2015-2020</a:t>
            </a:r>
            <a:endParaRPr sz="2000" b="1">
              <a:solidFill>
                <a:srgbClr val="00404C"/>
              </a:solidFill>
              <a:latin typeface="Calibri"/>
              <a:ea typeface="Calibri"/>
              <a:cs typeface="Calibri"/>
              <a:sym typeface="Calibri"/>
            </a:endParaRPr>
          </a:p>
          <a:p>
            <a:pPr algn="ctr">
              <a:buSzPts val="1500"/>
            </a:pPr>
            <a:endParaRPr sz="2000" b="1">
              <a:solidFill>
                <a:srgbClr val="00404C"/>
              </a:solidFill>
              <a:latin typeface="Calibri"/>
              <a:ea typeface="Calibri"/>
              <a:cs typeface="Calibri"/>
              <a:sym typeface="Calibri"/>
            </a:endParaRPr>
          </a:p>
        </p:txBody>
      </p:sp>
      <p:sp>
        <p:nvSpPr>
          <p:cNvPr id="38" name="Google Shape;124;p6"/>
          <p:cNvSpPr txBox="1"/>
          <p:nvPr/>
        </p:nvSpPr>
        <p:spPr>
          <a:xfrm>
            <a:off x="7682733" y="1416927"/>
            <a:ext cx="3804800" cy="461600"/>
          </a:xfrm>
          <a:prstGeom prst="rect">
            <a:avLst/>
          </a:prstGeom>
          <a:solidFill>
            <a:srgbClr val="FFF2CC"/>
          </a:solidFill>
          <a:ln w="9525" cap="flat" cmpd="sng">
            <a:solidFill>
              <a:srgbClr val="FF9900"/>
            </a:solidFill>
            <a:prstDash val="solid"/>
            <a:round/>
            <a:headEnd type="none" w="sm" len="sm"/>
            <a:tailEnd type="none" w="sm" len="sm"/>
          </a:ln>
        </p:spPr>
        <p:txBody>
          <a:bodyPr spcFirstLastPara="1" wrap="square" lIns="121900" tIns="121900" rIns="121900" bIns="121900" anchor="t" anchorCtr="0">
            <a:noAutofit/>
          </a:bodyPr>
          <a:lstStyle/>
          <a:p>
            <a:pPr algn="ctr">
              <a:buSzPts val="1500"/>
            </a:pPr>
            <a:r>
              <a:rPr lang="fr-FR" sz="2000" b="1">
                <a:solidFill>
                  <a:srgbClr val="00404C"/>
                </a:solidFill>
                <a:latin typeface="Calibri"/>
                <a:ea typeface="Calibri"/>
                <a:cs typeface="Calibri"/>
                <a:sym typeface="Calibri"/>
              </a:rPr>
              <a:t>PNDAR 2022-2027</a:t>
            </a:r>
            <a:endParaRPr sz="2000" b="1">
              <a:solidFill>
                <a:srgbClr val="00404C"/>
              </a:solidFill>
              <a:latin typeface="Calibri"/>
              <a:ea typeface="Calibri"/>
              <a:cs typeface="Calibri"/>
              <a:sym typeface="Calibri"/>
            </a:endParaRPr>
          </a:p>
          <a:p>
            <a:pPr algn="ctr">
              <a:buSzPts val="1500"/>
            </a:pPr>
            <a:endParaRPr sz="2000" b="1">
              <a:solidFill>
                <a:srgbClr val="00404C"/>
              </a:solidFill>
              <a:latin typeface="Calibri"/>
              <a:ea typeface="Calibri"/>
              <a:cs typeface="Calibri"/>
              <a:sym typeface="Calibri"/>
            </a:endParaRPr>
          </a:p>
        </p:txBody>
      </p:sp>
      <p:sp>
        <p:nvSpPr>
          <p:cNvPr id="39" name="Google Shape;125;p6"/>
          <p:cNvSpPr/>
          <p:nvPr/>
        </p:nvSpPr>
        <p:spPr>
          <a:xfrm rot="-5400000">
            <a:off x="9381933" y="-158883"/>
            <a:ext cx="406400" cy="4554400"/>
          </a:xfrm>
          <a:prstGeom prst="rightBrace">
            <a:avLst>
              <a:gd name="adj1" fmla="val 8333"/>
              <a:gd name="adj2" fmla="val 50000"/>
            </a:avLst>
          </a:prstGeom>
          <a:noFill/>
          <a:ln w="19050" cap="flat" cmpd="sng">
            <a:solidFill>
              <a:srgbClr val="FF9900"/>
            </a:solidFill>
            <a:prstDash val="solid"/>
            <a:round/>
            <a:headEnd type="none" w="sm" len="sm"/>
            <a:tailEnd type="none" w="sm" len="sm"/>
          </a:ln>
        </p:spPr>
        <p:txBody>
          <a:bodyPr spcFirstLastPara="1" wrap="square" lIns="121900" tIns="60933" rIns="121900" bIns="60933" anchor="ctr" anchorCtr="0">
            <a:noAutofit/>
          </a:bodyPr>
          <a:lstStyle/>
          <a:p>
            <a:pPr algn="ctr">
              <a:buSzPts val="1400"/>
            </a:pPr>
            <a:endParaRPr sz="1867">
              <a:solidFill>
                <a:schemeClr val="dk1"/>
              </a:solidFill>
            </a:endParaRPr>
          </a:p>
        </p:txBody>
      </p:sp>
      <p:sp>
        <p:nvSpPr>
          <p:cNvPr id="29" name="Google Shape;65;p1"/>
          <p:cNvSpPr/>
          <p:nvPr/>
        </p:nvSpPr>
        <p:spPr>
          <a:xfrm>
            <a:off x="9507628" y="5207332"/>
            <a:ext cx="1523400" cy="1497300"/>
          </a:xfrm>
          <a:prstGeom prst="ellipse">
            <a:avLst/>
          </a:prstGeom>
          <a:solidFill>
            <a:srgbClr val="00404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 name="Google Shape;66;p1"/>
          <p:cNvPicPr preferRelativeResize="0"/>
          <p:nvPr/>
        </p:nvPicPr>
        <p:blipFill rotWithShape="1">
          <a:blip r:embed="rId4">
            <a:alphaModFix/>
          </a:blip>
          <a:srcRect/>
          <a:stretch/>
        </p:blipFill>
        <p:spPr>
          <a:xfrm>
            <a:off x="9613412" y="5300066"/>
            <a:ext cx="1311830" cy="1311832"/>
          </a:xfrm>
          <a:prstGeom prst="rect">
            <a:avLst/>
          </a:prstGeom>
          <a:noFill/>
          <a:ln>
            <a:noFill/>
          </a:ln>
        </p:spPr>
      </p:pic>
      <p:pic>
        <p:nvPicPr>
          <p:cNvPr id="32" name="Google Shape;68;p1"/>
          <p:cNvPicPr preferRelativeResize="0"/>
          <p:nvPr/>
        </p:nvPicPr>
        <p:blipFill>
          <a:blip r:embed="rId5">
            <a:alphaModFix/>
          </a:blip>
          <a:stretch>
            <a:fillRect/>
          </a:stretch>
        </p:blipFill>
        <p:spPr>
          <a:xfrm>
            <a:off x="8290633" y="5409335"/>
            <a:ext cx="981375" cy="1093300"/>
          </a:xfrm>
          <a:prstGeom prst="rect">
            <a:avLst/>
          </a:prstGeom>
          <a:noFill/>
          <a:ln>
            <a:noFill/>
          </a:ln>
        </p:spPr>
      </p:pic>
      <p:pic>
        <p:nvPicPr>
          <p:cNvPr id="40" name="Google Shape;69;p1"/>
          <p:cNvPicPr preferRelativeResize="0"/>
          <p:nvPr/>
        </p:nvPicPr>
        <p:blipFill>
          <a:blip r:embed="rId6">
            <a:alphaModFix/>
          </a:blip>
          <a:stretch>
            <a:fillRect/>
          </a:stretch>
        </p:blipFill>
        <p:spPr>
          <a:xfrm>
            <a:off x="6771258" y="5409335"/>
            <a:ext cx="1093300" cy="1093300"/>
          </a:xfrm>
          <a:prstGeom prst="rect">
            <a:avLst/>
          </a:prstGeom>
          <a:solidFill>
            <a:srgbClr val="00404C"/>
          </a:solidFill>
          <a:ln>
            <a:noFill/>
          </a:ln>
        </p:spPr>
      </p:pic>
      <p:pic>
        <p:nvPicPr>
          <p:cNvPr id="41" name="Google Shape;96;g2d919bdd402_0_33"/>
          <p:cNvPicPr preferRelativeResize="0"/>
          <p:nvPr/>
        </p:nvPicPr>
        <p:blipFill rotWithShape="1">
          <a:blip r:embed="rId7">
            <a:alphaModFix/>
          </a:blip>
          <a:srcRect/>
          <a:stretch/>
        </p:blipFill>
        <p:spPr>
          <a:xfrm>
            <a:off x="2654832" y="3764537"/>
            <a:ext cx="1402801" cy="1978216"/>
          </a:xfrm>
          <a:prstGeom prst="rect">
            <a:avLst/>
          </a:prstGeom>
          <a:noFill/>
          <a:ln>
            <a:noFill/>
          </a:ln>
        </p:spPr>
      </p:pic>
    </p:spTree>
    <p:extLst>
      <p:ext uri="{BB962C8B-B14F-4D97-AF65-F5344CB8AC3E}">
        <p14:creationId xmlns:p14="http://schemas.microsoft.com/office/powerpoint/2010/main" val="1782292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323"/>
        <p:cNvGrpSpPr/>
        <p:nvPr/>
      </p:nvGrpSpPr>
      <p:grpSpPr>
        <a:xfrm>
          <a:off x="0" y="0"/>
          <a:ext cx="0" cy="0"/>
          <a:chOff x="0" y="0"/>
          <a:chExt cx="0" cy="0"/>
        </a:xfrm>
      </p:grpSpPr>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60;p26"/>
          <p:cNvSpPr/>
          <p:nvPr/>
        </p:nvSpPr>
        <p:spPr>
          <a:xfrm>
            <a:off x="7482" y="1"/>
            <a:ext cx="12184518" cy="1079305"/>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2" y="138440"/>
            <a:ext cx="12320503" cy="923289"/>
          </a:xfrm>
          <a:prstGeom prst="rect">
            <a:avLst/>
          </a:prstGeom>
          <a:noFill/>
          <a:ln>
            <a:noFill/>
          </a:ln>
        </p:spPr>
        <p:txBody>
          <a:bodyPr spcFirstLastPara="1" wrap="square" lIns="91425" tIns="45700" rIns="91425" bIns="45700" anchor="t" anchorCtr="0">
            <a:spAutoFit/>
          </a:bodyPr>
          <a:lstStyle/>
          <a:p>
            <a:pPr lvl="0">
              <a:buSzPts val="4000"/>
            </a:pPr>
            <a:r>
              <a:rPr lang="fr-FR" sz="3000" b="1" dirty="0" smtClean="0">
                <a:solidFill>
                  <a:srgbClr val="68BB4F"/>
                </a:solidFill>
                <a:latin typeface="Montserrat Medium"/>
                <a:ea typeface="Montserrat Medium"/>
                <a:cs typeface="Montserrat Medium"/>
                <a:sym typeface="Montserrat Medium"/>
              </a:rPr>
              <a:t>L’évaluation des formations Paysan Accueillant Aménageur</a:t>
            </a:r>
          </a:p>
          <a:p>
            <a:pPr lvl="0" algn="ctr">
              <a:buSzPts val="4000"/>
            </a:pPr>
            <a:r>
              <a:rPr lang="fr-FR" sz="2400" b="1" dirty="0" smtClean="0">
                <a:solidFill>
                  <a:srgbClr val="68BB4F"/>
                </a:solidFill>
                <a:latin typeface="Montserrat Medium"/>
                <a:ea typeface="Montserrat Medium"/>
                <a:cs typeface="Montserrat Medium"/>
                <a:sym typeface="Montserrat Medium"/>
              </a:rPr>
              <a:t>Objectifs des formations</a:t>
            </a:r>
          </a:p>
        </p:txBody>
      </p:sp>
      <p:pic>
        <p:nvPicPr>
          <p:cNvPr id="33"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pic>
        <p:nvPicPr>
          <p:cNvPr id="29" name="Google Shape;171;g2d919bdd402_0_67"/>
          <p:cNvPicPr preferRelativeResize="0"/>
          <p:nvPr/>
        </p:nvPicPr>
        <p:blipFill rotWithShape="1">
          <a:blip r:embed="rId4">
            <a:alphaModFix/>
          </a:blip>
          <a:srcRect/>
          <a:stretch/>
        </p:blipFill>
        <p:spPr>
          <a:xfrm>
            <a:off x="4706324" y="2506542"/>
            <a:ext cx="2523902" cy="1682628"/>
          </a:xfrm>
          <a:prstGeom prst="rect">
            <a:avLst/>
          </a:prstGeom>
          <a:noFill/>
          <a:ln>
            <a:noFill/>
          </a:ln>
        </p:spPr>
      </p:pic>
      <p:sp>
        <p:nvSpPr>
          <p:cNvPr id="30" name="Google Shape;172;g2d919bdd402_0_67"/>
          <p:cNvSpPr/>
          <p:nvPr/>
        </p:nvSpPr>
        <p:spPr>
          <a:xfrm>
            <a:off x="1602625" y="1464906"/>
            <a:ext cx="3414475" cy="1256198"/>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0" i="0" u="none" strike="noStrike" cap="none" dirty="0">
                <a:solidFill>
                  <a:srgbClr val="000000"/>
                </a:solidFill>
                <a:latin typeface="Arial"/>
                <a:ea typeface="Arial"/>
                <a:cs typeface="Arial"/>
                <a:sym typeface="Arial"/>
              </a:rPr>
              <a:t>Favoriser l’insertion sociale et professionnelle (dans des fermes multifonctionnelles)</a:t>
            </a:r>
            <a:endParaRPr sz="1600" b="0" i="0" u="none" strike="noStrike" cap="none" dirty="0">
              <a:solidFill>
                <a:srgbClr val="000000"/>
              </a:solidFill>
              <a:latin typeface="Arial"/>
              <a:ea typeface="Arial"/>
              <a:cs typeface="Arial"/>
              <a:sym typeface="Arial"/>
            </a:endParaRPr>
          </a:p>
        </p:txBody>
      </p:sp>
      <p:sp>
        <p:nvSpPr>
          <p:cNvPr id="32" name="Google Shape;173;g2d919bdd402_0_67"/>
          <p:cNvSpPr/>
          <p:nvPr/>
        </p:nvSpPr>
        <p:spPr>
          <a:xfrm>
            <a:off x="6983225" y="3453166"/>
            <a:ext cx="3858946" cy="147004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600" b="0" i="0" u="none" strike="noStrike" cap="none" dirty="0">
                <a:solidFill>
                  <a:schemeClr val="dk1"/>
                </a:solidFill>
                <a:latin typeface="Arial"/>
                <a:ea typeface="Arial"/>
                <a:cs typeface="Arial"/>
                <a:sym typeface="Arial"/>
              </a:rPr>
              <a:t>Accompagner la création et la transmission de fermes paysannes multifonctionnelles proposant de l'accueil (enjeu de renouvellement des générations)</a:t>
            </a:r>
            <a:endParaRPr sz="1600" b="0" i="0" u="none" strike="noStrike" cap="none" dirty="0">
              <a:solidFill>
                <a:srgbClr val="000000"/>
              </a:solidFill>
              <a:latin typeface="Arial"/>
              <a:ea typeface="Arial"/>
              <a:cs typeface="Arial"/>
              <a:sym typeface="Arial"/>
            </a:endParaRPr>
          </a:p>
        </p:txBody>
      </p:sp>
      <p:sp>
        <p:nvSpPr>
          <p:cNvPr id="40" name="Google Shape;174;g2d919bdd402_0_67"/>
          <p:cNvSpPr/>
          <p:nvPr/>
        </p:nvSpPr>
        <p:spPr>
          <a:xfrm>
            <a:off x="6983225" y="1723626"/>
            <a:ext cx="3858946" cy="147004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600" b="0" i="0" u="none" strike="noStrike" cap="none" dirty="0">
                <a:solidFill>
                  <a:schemeClr val="dk1"/>
                </a:solidFill>
                <a:sym typeface="Arial"/>
              </a:rPr>
              <a:t>Alimenter la réflexion au niveau des politiques publiques sur les évolutions de la définition de l'agriculture et du métier d'</a:t>
            </a:r>
            <a:r>
              <a:rPr lang="fr-FR" sz="1600" b="0" i="0" u="none" strike="noStrike" cap="none" dirty="0" err="1">
                <a:solidFill>
                  <a:schemeClr val="dk1"/>
                </a:solidFill>
                <a:sym typeface="Arial"/>
              </a:rPr>
              <a:t>agriculteur.</a:t>
            </a:r>
            <a:r>
              <a:rPr lang="fr-FR" sz="1600" dirty="0" err="1">
                <a:solidFill>
                  <a:schemeClr val="dk1"/>
                </a:solidFill>
              </a:rPr>
              <a:t>tr</a:t>
            </a:r>
            <a:r>
              <a:rPr lang="fr-FR" sz="1600" b="0" i="0" u="none" strike="noStrike" cap="none" dirty="0" err="1">
                <a:solidFill>
                  <a:schemeClr val="dk1"/>
                </a:solidFill>
                <a:sym typeface="Arial"/>
              </a:rPr>
              <a:t>ice</a:t>
            </a:r>
            <a:endParaRPr sz="1600" b="0" i="0" u="none" strike="noStrike" cap="none" dirty="0">
              <a:solidFill>
                <a:srgbClr val="000000"/>
              </a:solidFill>
              <a:sym typeface="Arial"/>
            </a:endParaRPr>
          </a:p>
        </p:txBody>
      </p:sp>
      <p:sp>
        <p:nvSpPr>
          <p:cNvPr id="41" name="Google Shape;175;g2d919bdd402_0_67"/>
          <p:cNvSpPr/>
          <p:nvPr/>
        </p:nvSpPr>
        <p:spPr>
          <a:xfrm>
            <a:off x="1602625" y="2799154"/>
            <a:ext cx="3414475" cy="1278324"/>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600" b="0" i="0" u="none" strike="noStrike" cap="none" dirty="0">
                <a:solidFill>
                  <a:schemeClr val="dk1"/>
                </a:solidFill>
                <a:latin typeface="Arial"/>
                <a:ea typeface="Arial"/>
                <a:cs typeface="Arial"/>
                <a:sym typeface="Arial"/>
              </a:rPr>
              <a:t>Tester et analyser les modalités d’acquisition et de transmission des compétences nécessaires à l’exercice du métier PAA</a:t>
            </a:r>
            <a:endParaRPr sz="1600" b="0" i="0" u="none" strike="noStrike" cap="none" dirty="0">
              <a:solidFill>
                <a:srgbClr val="000000"/>
              </a:solidFill>
              <a:latin typeface="Arial"/>
              <a:ea typeface="Arial"/>
              <a:cs typeface="Arial"/>
              <a:sym typeface="Arial"/>
            </a:endParaRPr>
          </a:p>
        </p:txBody>
      </p:sp>
      <p:sp>
        <p:nvSpPr>
          <p:cNvPr id="42" name="Google Shape;176;g2d919bdd402_0_67"/>
          <p:cNvSpPr/>
          <p:nvPr/>
        </p:nvSpPr>
        <p:spPr>
          <a:xfrm>
            <a:off x="1602625" y="4174000"/>
            <a:ext cx="3414475" cy="995921"/>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600" b="0" i="0" u="none" strike="noStrike" cap="none" dirty="0">
                <a:solidFill>
                  <a:schemeClr val="dk1"/>
                </a:solidFill>
                <a:latin typeface="Arial"/>
                <a:ea typeface="Arial"/>
                <a:cs typeface="Arial"/>
                <a:sym typeface="Arial"/>
              </a:rPr>
              <a:t>Formuler une proposition de formation applicable sur tout le territoire national</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02859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23"/>
        <p:cNvGrpSpPr/>
        <p:nvPr/>
      </p:nvGrpSpPr>
      <p:grpSpPr>
        <a:xfrm>
          <a:off x="0" y="0"/>
          <a:ext cx="0" cy="0"/>
          <a:chOff x="0" y="0"/>
          <a:chExt cx="0" cy="0"/>
        </a:xfrm>
      </p:grpSpPr>
      <p:pic>
        <p:nvPicPr>
          <p:cNvPr id="22" name="Google Shape;215;p11"/>
          <p:cNvPicPr preferRelativeResize="0"/>
          <p:nvPr/>
        </p:nvPicPr>
        <p:blipFill rotWithShape="1">
          <a:blip r:embed="rId3">
            <a:alphaModFix/>
          </a:blip>
          <a:srcRect b="13993"/>
          <a:stretch/>
        </p:blipFill>
        <p:spPr>
          <a:xfrm>
            <a:off x="10306189" y="1090478"/>
            <a:ext cx="1885811" cy="1605267"/>
          </a:xfrm>
          <a:prstGeom prst="rect">
            <a:avLst/>
          </a:prstGeom>
          <a:noFill/>
          <a:ln>
            <a:noFill/>
          </a:ln>
        </p:spPr>
      </p:pic>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60;p26"/>
          <p:cNvSpPr/>
          <p:nvPr/>
        </p:nvSpPr>
        <p:spPr>
          <a:xfrm>
            <a:off x="7482" y="1"/>
            <a:ext cx="12184518" cy="1079305"/>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2" y="138440"/>
            <a:ext cx="12320503" cy="923289"/>
          </a:xfrm>
          <a:prstGeom prst="rect">
            <a:avLst/>
          </a:prstGeom>
          <a:noFill/>
          <a:ln>
            <a:noFill/>
          </a:ln>
        </p:spPr>
        <p:txBody>
          <a:bodyPr spcFirstLastPara="1" wrap="square" lIns="91425" tIns="45700" rIns="91425" bIns="45700" anchor="t" anchorCtr="0">
            <a:spAutoFit/>
          </a:bodyPr>
          <a:lstStyle/>
          <a:p>
            <a:pPr lvl="0">
              <a:buSzPts val="4000"/>
            </a:pPr>
            <a:r>
              <a:rPr lang="fr-FR" sz="3000" b="1" dirty="0" smtClean="0">
                <a:solidFill>
                  <a:srgbClr val="68BB4F"/>
                </a:solidFill>
                <a:latin typeface="Montserrat Medium"/>
                <a:ea typeface="Montserrat Medium"/>
                <a:cs typeface="Montserrat Medium"/>
                <a:sym typeface="Montserrat Medium"/>
              </a:rPr>
              <a:t>L’évaluation des formations Paysan Accueillant Aménageur</a:t>
            </a:r>
          </a:p>
          <a:p>
            <a:pPr lvl="0" algn="ctr">
              <a:buSzPts val="4000"/>
            </a:pPr>
            <a:r>
              <a:rPr lang="fr-FR" sz="2400" b="1" dirty="0" smtClean="0">
                <a:solidFill>
                  <a:srgbClr val="68BB4F"/>
                </a:solidFill>
                <a:latin typeface="Montserrat Medium"/>
                <a:ea typeface="Montserrat Medium"/>
                <a:cs typeface="Montserrat Medium"/>
                <a:sym typeface="Montserrat Medium"/>
              </a:rPr>
              <a:t>Mise en place des formations</a:t>
            </a:r>
          </a:p>
        </p:txBody>
      </p:sp>
      <p:pic>
        <p:nvPicPr>
          <p:cNvPr id="33" name="Google Shape;114;p25"/>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15" name="Google Shape;208;p11"/>
          <p:cNvSpPr/>
          <p:nvPr/>
        </p:nvSpPr>
        <p:spPr>
          <a:xfrm>
            <a:off x="1896067" y="1960705"/>
            <a:ext cx="4195512" cy="2080990"/>
          </a:xfrm>
          <a:prstGeom prst="ellipse">
            <a:avLst/>
          </a:prstGeom>
          <a:solidFill>
            <a:schemeClr val="accent6"/>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sng"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600" b="0" i="0" u="sng" strike="noStrike" cap="none" dirty="0">
                <a:solidFill>
                  <a:schemeClr val="lt1"/>
                </a:solidFill>
                <a:sym typeface="Arial"/>
              </a:rPr>
              <a:t>CFPPA de La Motte </a:t>
            </a:r>
            <a:r>
              <a:rPr lang="fr-FR" sz="1600" b="0" i="0" u="sng" strike="noStrike" cap="none" dirty="0" err="1">
                <a:solidFill>
                  <a:schemeClr val="lt1"/>
                </a:solidFill>
                <a:sym typeface="Arial"/>
              </a:rPr>
              <a:t>Servolex</a:t>
            </a:r>
            <a:r>
              <a:rPr lang="fr-FR" sz="1600" b="0" i="0" u="sng" strike="noStrike" cap="none" dirty="0">
                <a:solidFill>
                  <a:schemeClr val="lt1"/>
                </a:solidFill>
                <a:sym typeface="Arial"/>
              </a:rPr>
              <a:t> </a:t>
            </a:r>
            <a:endParaRPr sz="1600" b="0" i="0" u="none" strike="noStrike" cap="none" dirty="0">
              <a:solidFill>
                <a:srgbClr val="000000"/>
              </a:solidFill>
              <a:sym typeface="Arial"/>
            </a:endParaRPr>
          </a:p>
          <a:p>
            <a:pPr marL="0" marR="0" lvl="0" indent="0" algn="ctr" rtl="0">
              <a:lnSpc>
                <a:spcPct val="100000"/>
              </a:lnSpc>
              <a:spcBef>
                <a:spcPts val="0"/>
              </a:spcBef>
              <a:spcAft>
                <a:spcPts val="0"/>
              </a:spcAft>
              <a:buClr>
                <a:srgbClr val="000000"/>
              </a:buClr>
              <a:buSzPts val="1500"/>
              <a:buFont typeface="Arial"/>
              <a:buNone/>
            </a:pPr>
            <a:r>
              <a:rPr lang="fr-FR" b="0" i="0" strike="noStrike" cap="none" dirty="0">
                <a:solidFill>
                  <a:schemeClr val="lt1"/>
                </a:solidFill>
                <a:sym typeface="Arial"/>
              </a:rPr>
              <a:t>(</a:t>
            </a:r>
            <a:r>
              <a:rPr lang="fr-FR" dirty="0">
                <a:solidFill>
                  <a:schemeClr val="lt1"/>
                </a:solidFill>
              </a:rPr>
              <a:t>UCARE “Accueil à la ferme” dans le cadre du BPREA</a:t>
            </a:r>
            <a:r>
              <a:rPr lang="fr-FR" b="0" i="0" strike="noStrike" cap="none" dirty="0">
                <a:solidFill>
                  <a:schemeClr val="lt1"/>
                </a:solidFill>
                <a:sym typeface="Arial"/>
              </a:rPr>
              <a:t>)</a:t>
            </a:r>
            <a:endParaRPr b="0" i="0" strike="noStrike" cap="none" dirty="0">
              <a:solidFill>
                <a:srgbClr val="000000"/>
              </a:solidFill>
              <a:sym typeface="Arial"/>
            </a:endParaRPr>
          </a:p>
          <a:p>
            <a:pPr marL="0" marR="0" lvl="0" indent="0" algn="ctr" rtl="0">
              <a:lnSpc>
                <a:spcPct val="100000"/>
              </a:lnSpc>
              <a:spcBef>
                <a:spcPts val="0"/>
              </a:spcBef>
              <a:spcAft>
                <a:spcPts val="0"/>
              </a:spcAft>
              <a:buClr>
                <a:srgbClr val="000000"/>
              </a:buClr>
              <a:buSzPts val="1500"/>
              <a:buFont typeface="Arial"/>
              <a:buNone/>
            </a:pPr>
            <a:endParaRPr b="0" i="0" u="none" strike="noStrike" cap="none" dirty="0">
              <a:solidFill>
                <a:schemeClr val="lt1"/>
              </a:solidFil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Avril-mai 2022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Avril-mai 202</a:t>
            </a:r>
            <a:r>
              <a:rPr lang="fr-FR" sz="1500" dirty="0">
                <a:solidFill>
                  <a:schemeClr val="lt1"/>
                </a:solidFill>
              </a:rPr>
              <a:t>4</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Avril-mai 202</a:t>
            </a:r>
            <a:r>
              <a:rPr lang="fr-FR" sz="1500" dirty="0">
                <a:solidFill>
                  <a:schemeClr val="lt1"/>
                </a:solidFill>
              </a:rPr>
              <a:t>5</a:t>
            </a:r>
            <a:endParaRPr sz="15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 </a:t>
            </a:r>
            <a:endParaRPr sz="1500" b="1" i="0" u="none" strike="noStrike" cap="none" dirty="0">
              <a:solidFill>
                <a:schemeClr val="lt1"/>
              </a:solidFill>
              <a:latin typeface="Arial"/>
              <a:ea typeface="Arial"/>
              <a:cs typeface="Arial"/>
              <a:sym typeface="Arial"/>
            </a:endParaRPr>
          </a:p>
        </p:txBody>
      </p:sp>
      <p:sp>
        <p:nvSpPr>
          <p:cNvPr id="16" name="Google Shape;209;p11"/>
          <p:cNvSpPr/>
          <p:nvPr/>
        </p:nvSpPr>
        <p:spPr>
          <a:xfrm>
            <a:off x="5960916" y="1925743"/>
            <a:ext cx="4542575" cy="2071727"/>
          </a:xfrm>
          <a:prstGeom prst="ellipse">
            <a:avLst/>
          </a:prstGeom>
          <a:solidFill>
            <a:schemeClr val="accent6"/>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600" b="0" i="0" u="sng" strike="noStrike" cap="none" dirty="0">
                <a:solidFill>
                  <a:schemeClr val="lt1"/>
                </a:solidFill>
                <a:sym typeface="Arial"/>
              </a:rPr>
              <a:t>CFPPA de </a:t>
            </a:r>
            <a:r>
              <a:rPr lang="fr-FR" sz="1600" b="0" i="0" u="sng" strike="noStrike" cap="none" dirty="0" err="1">
                <a:solidFill>
                  <a:schemeClr val="lt1"/>
                </a:solidFill>
                <a:sym typeface="Arial"/>
              </a:rPr>
              <a:t>Montmorot</a:t>
            </a:r>
            <a:endParaRPr sz="1600" b="0" i="0" u="sng" strike="noStrike" cap="none" dirty="0">
              <a:solidFill>
                <a:schemeClr val="lt1"/>
              </a:solidFill>
              <a:sym typeface="Arial"/>
            </a:endParaRPr>
          </a:p>
          <a:p>
            <a:pPr marL="0" marR="0" lvl="0" indent="0" algn="ctr" rtl="0">
              <a:lnSpc>
                <a:spcPct val="100000"/>
              </a:lnSpc>
              <a:spcBef>
                <a:spcPts val="0"/>
              </a:spcBef>
              <a:spcAft>
                <a:spcPts val="0"/>
              </a:spcAft>
              <a:buClr>
                <a:srgbClr val="000000"/>
              </a:buClr>
              <a:buSzPts val="1500"/>
              <a:buFont typeface="Arial"/>
              <a:buNone/>
            </a:pPr>
            <a:r>
              <a:rPr lang="fr-FR" sz="1600" b="0" i="0" strike="noStrike" cap="none" dirty="0">
                <a:solidFill>
                  <a:schemeClr val="lt1"/>
                </a:solidFill>
                <a:sym typeface="Arial"/>
              </a:rPr>
              <a:t>(CS Tourisme Vert, Accueil et Animation en Milieu </a:t>
            </a:r>
            <a:r>
              <a:rPr lang="fr-FR" sz="1600" dirty="0">
                <a:solidFill>
                  <a:schemeClr val="lt1"/>
                </a:solidFill>
              </a:rPr>
              <a:t>Rural</a:t>
            </a:r>
            <a:r>
              <a:rPr lang="fr-FR" sz="1600" b="0" i="0" strike="noStrike" cap="none" dirty="0">
                <a:solidFill>
                  <a:schemeClr val="lt1"/>
                </a:solidFill>
                <a:sym typeface="Arial"/>
              </a:rPr>
              <a:t>)</a:t>
            </a:r>
            <a:endParaRPr sz="1600" b="0" i="0" strike="noStrike" cap="none" dirty="0">
              <a:solidFill>
                <a:srgbClr val="000000"/>
              </a:solidFil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Septembre 2022 – Avril 2023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chemeClr val="lt1"/>
                </a:solidFill>
                <a:latin typeface="Arial"/>
                <a:ea typeface="Arial"/>
                <a:cs typeface="Arial"/>
                <a:sym typeface="Arial"/>
              </a:rPr>
              <a:t>Septembre 2023 – Avril 2024</a:t>
            </a:r>
            <a:endParaRPr sz="1500" b="0" i="0" u="none" strike="noStrike" cap="none" dirty="0">
              <a:solidFill>
                <a:schemeClr val="lt1"/>
              </a:solidFill>
              <a:latin typeface="Arial"/>
              <a:ea typeface="Arial"/>
              <a:cs typeface="Arial"/>
              <a:sym typeface="Arial"/>
            </a:endParaRPr>
          </a:p>
        </p:txBody>
      </p:sp>
      <p:sp>
        <p:nvSpPr>
          <p:cNvPr id="17" name="Google Shape;210;p11"/>
          <p:cNvSpPr/>
          <p:nvPr/>
        </p:nvSpPr>
        <p:spPr>
          <a:xfrm>
            <a:off x="1203649" y="3449682"/>
            <a:ext cx="1598191" cy="1591242"/>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Savoie</a:t>
            </a:r>
            <a:endParaRPr sz="1400" b="0" i="0" u="none" strike="noStrike" cap="none">
              <a:solidFill>
                <a:srgbClr val="000000"/>
              </a:solidFill>
              <a:latin typeface="Arial"/>
              <a:ea typeface="Arial"/>
              <a:cs typeface="Arial"/>
              <a:sym typeface="Arial"/>
            </a:endParaRPr>
          </a:p>
        </p:txBody>
      </p:sp>
      <p:pic>
        <p:nvPicPr>
          <p:cNvPr id="18" name="Google Shape;211;p11"/>
          <p:cNvPicPr preferRelativeResize="0"/>
          <p:nvPr/>
        </p:nvPicPr>
        <p:blipFill rotWithShape="1">
          <a:blip r:embed="rId4">
            <a:alphaModFix/>
          </a:blip>
          <a:srcRect/>
          <a:stretch/>
        </p:blipFill>
        <p:spPr>
          <a:xfrm>
            <a:off x="1579451" y="3574728"/>
            <a:ext cx="800099" cy="800050"/>
          </a:xfrm>
          <a:prstGeom prst="rect">
            <a:avLst/>
          </a:prstGeom>
          <a:noFill/>
          <a:ln>
            <a:noFill/>
          </a:ln>
        </p:spPr>
      </p:pic>
      <p:sp>
        <p:nvSpPr>
          <p:cNvPr id="19" name="Google Shape;212;p11"/>
          <p:cNvSpPr/>
          <p:nvPr/>
        </p:nvSpPr>
        <p:spPr>
          <a:xfrm>
            <a:off x="8905453" y="3542181"/>
            <a:ext cx="1778097" cy="1677837"/>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a:t>BFC</a:t>
            </a:r>
            <a:endParaRPr/>
          </a:p>
          <a:p>
            <a:pPr marL="0" marR="0" lvl="0" indent="0" algn="ctr" rtl="0">
              <a:lnSpc>
                <a:spcPct val="100000"/>
              </a:lnSpc>
              <a:spcBef>
                <a:spcPts val="0"/>
              </a:spcBef>
              <a:spcAft>
                <a:spcPts val="0"/>
              </a:spcAft>
              <a:buClr>
                <a:srgbClr val="000000"/>
              </a:buClr>
              <a:buSzPts val="1400"/>
              <a:buFont typeface="Arial"/>
              <a:buNone/>
            </a:pPr>
            <a:r>
              <a:rPr lang="fr-FR"/>
              <a:t>Jura</a:t>
            </a:r>
            <a:endParaRPr/>
          </a:p>
        </p:txBody>
      </p:sp>
      <p:pic>
        <p:nvPicPr>
          <p:cNvPr id="20" name="Google Shape;213;p11"/>
          <p:cNvPicPr preferRelativeResize="0"/>
          <p:nvPr/>
        </p:nvPicPr>
        <p:blipFill rotWithShape="1">
          <a:blip r:embed="rId4">
            <a:alphaModFix/>
          </a:blip>
          <a:srcRect/>
          <a:stretch/>
        </p:blipFill>
        <p:spPr>
          <a:xfrm>
            <a:off x="9394451" y="3641670"/>
            <a:ext cx="800099" cy="800050"/>
          </a:xfrm>
          <a:prstGeom prst="rect">
            <a:avLst/>
          </a:prstGeom>
          <a:noFill/>
          <a:ln>
            <a:noFill/>
          </a:ln>
        </p:spPr>
      </p:pic>
      <p:sp>
        <p:nvSpPr>
          <p:cNvPr id="21" name="Google Shape;214;p11"/>
          <p:cNvSpPr/>
          <p:nvPr/>
        </p:nvSpPr>
        <p:spPr>
          <a:xfrm>
            <a:off x="3507625" y="4149619"/>
            <a:ext cx="5167908" cy="1388575"/>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000000"/>
                </a:solidFill>
                <a:latin typeface="Arial"/>
                <a:ea typeface="Arial"/>
                <a:cs typeface="Arial"/>
                <a:sym typeface="Arial"/>
              </a:rPr>
              <a:t>Public cible</a:t>
            </a:r>
            <a:r>
              <a:rPr lang="fr-FR"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457200" marR="0" lvl="0" indent="-311150" algn="ctr" rtl="0">
              <a:lnSpc>
                <a:spcPct val="100000"/>
              </a:lnSpc>
              <a:spcBef>
                <a:spcPts val="0"/>
              </a:spcBef>
              <a:spcAft>
                <a:spcPts val="0"/>
              </a:spcAft>
              <a:buClr>
                <a:schemeClr val="dk1"/>
              </a:buClr>
              <a:buSzPts val="1300"/>
              <a:buFont typeface="Arial"/>
              <a:buChar char="●"/>
            </a:pPr>
            <a:r>
              <a:rPr lang="fr-FR" sz="1300" b="0" i="0" u="none" strike="noStrike" cap="none" dirty="0">
                <a:solidFill>
                  <a:schemeClr val="dk1"/>
                </a:solidFill>
                <a:latin typeface="Arial"/>
                <a:ea typeface="Arial"/>
                <a:cs typeface="Arial"/>
                <a:sym typeface="Arial"/>
              </a:rPr>
              <a:t>les </a:t>
            </a:r>
            <a:r>
              <a:rPr lang="fr-FR" sz="1300" b="1" i="0" u="none" strike="noStrike" cap="none" dirty="0" err="1">
                <a:solidFill>
                  <a:schemeClr val="dk1"/>
                </a:solidFill>
                <a:latin typeface="Arial"/>
                <a:ea typeface="Arial"/>
                <a:cs typeface="Arial"/>
                <a:sym typeface="Arial"/>
              </a:rPr>
              <a:t>candidat·es</a:t>
            </a:r>
            <a:r>
              <a:rPr lang="fr-FR" sz="1300" b="0" i="0" u="none" strike="noStrike" cap="none" dirty="0">
                <a:solidFill>
                  <a:schemeClr val="dk1"/>
                </a:solidFill>
                <a:latin typeface="Arial"/>
                <a:ea typeface="Arial"/>
                <a:cs typeface="Arial"/>
                <a:sym typeface="Arial"/>
              </a:rPr>
              <a:t> à l'installation</a:t>
            </a:r>
            <a:endParaRPr sz="1300" b="0" i="0" u="none" strike="noStrike" cap="none" dirty="0">
              <a:solidFill>
                <a:schemeClr val="dk1"/>
              </a:solidFill>
              <a:latin typeface="Arial"/>
              <a:ea typeface="Arial"/>
              <a:cs typeface="Arial"/>
              <a:sym typeface="Arial"/>
            </a:endParaRPr>
          </a:p>
          <a:p>
            <a:pPr marL="457200" marR="0" lvl="0" indent="-311150" algn="ctr" rtl="0">
              <a:lnSpc>
                <a:spcPct val="100000"/>
              </a:lnSpc>
              <a:spcBef>
                <a:spcPts val="0"/>
              </a:spcBef>
              <a:spcAft>
                <a:spcPts val="0"/>
              </a:spcAft>
              <a:buClr>
                <a:schemeClr val="dk1"/>
              </a:buClr>
              <a:buSzPts val="1300"/>
              <a:buFont typeface="Arial"/>
              <a:buChar char="●"/>
            </a:pPr>
            <a:r>
              <a:rPr lang="fr-FR" sz="1300" b="0" i="0" u="none" strike="noStrike" cap="none" dirty="0">
                <a:solidFill>
                  <a:schemeClr val="dk1"/>
                </a:solidFill>
                <a:latin typeface="Arial"/>
                <a:ea typeface="Arial"/>
                <a:cs typeface="Arial"/>
                <a:sym typeface="Arial"/>
              </a:rPr>
              <a:t>les </a:t>
            </a:r>
            <a:r>
              <a:rPr lang="fr-FR" sz="1300" b="1" i="0" u="none" strike="noStrike" cap="none" dirty="0" err="1">
                <a:solidFill>
                  <a:schemeClr val="dk1"/>
                </a:solidFill>
                <a:latin typeface="Arial"/>
                <a:ea typeface="Arial"/>
                <a:cs typeface="Arial"/>
                <a:sym typeface="Arial"/>
              </a:rPr>
              <a:t>porteur·ses</a:t>
            </a:r>
            <a:r>
              <a:rPr lang="fr-FR" sz="1300" b="1" i="0" u="none" strike="noStrike" cap="none" dirty="0">
                <a:solidFill>
                  <a:schemeClr val="dk1"/>
                </a:solidFill>
                <a:latin typeface="Arial"/>
                <a:ea typeface="Arial"/>
                <a:cs typeface="Arial"/>
                <a:sym typeface="Arial"/>
              </a:rPr>
              <a:t> de projet </a:t>
            </a:r>
            <a:r>
              <a:rPr lang="fr-FR" sz="1300" b="0" i="0" u="none" strike="noStrike" cap="none" dirty="0">
                <a:solidFill>
                  <a:schemeClr val="dk1"/>
                </a:solidFill>
                <a:latin typeface="Arial"/>
                <a:ea typeface="Arial"/>
                <a:cs typeface="Arial"/>
                <a:sym typeface="Arial"/>
              </a:rPr>
              <a:t>de fermes paysannes multifonctionnelles </a:t>
            </a:r>
            <a:endParaRPr sz="1300" b="0" i="0" u="none" strike="noStrike" cap="none" dirty="0">
              <a:solidFill>
                <a:srgbClr val="000000"/>
              </a:solidFill>
              <a:latin typeface="Arial"/>
              <a:ea typeface="Arial"/>
              <a:cs typeface="Arial"/>
              <a:sym typeface="Arial"/>
            </a:endParaRPr>
          </a:p>
        </p:txBody>
      </p:sp>
      <p:pic>
        <p:nvPicPr>
          <p:cNvPr id="23" name="Google Shape;216;p11"/>
          <p:cNvPicPr preferRelativeResize="0"/>
          <p:nvPr/>
        </p:nvPicPr>
        <p:blipFill rotWithShape="1">
          <a:blip r:embed="rId5">
            <a:alphaModFix/>
          </a:blip>
          <a:srcRect b="9403"/>
          <a:stretch/>
        </p:blipFill>
        <p:spPr>
          <a:xfrm>
            <a:off x="253475" y="1360380"/>
            <a:ext cx="1642592" cy="1540114"/>
          </a:xfrm>
          <a:prstGeom prst="rect">
            <a:avLst/>
          </a:prstGeom>
          <a:noFill/>
          <a:ln>
            <a:noFill/>
          </a:ln>
        </p:spPr>
      </p:pic>
    </p:spTree>
    <p:extLst>
      <p:ext uri="{BB962C8B-B14F-4D97-AF65-F5344CB8AC3E}">
        <p14:creationId xmlns:p14="http://schemas.microsoft.com/office/powerpoint/2010/main" val="594696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60;p26"/>
          <p:cNvSpPr/>
          <p:nvPr/>
        </p:nvSpPr>
        <p:spPr>
          <a:xfrm>
            <a:off x="7482" y="1"/>
            <a:ext cx="12184518" cy="1079305"/>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2" y="138440"/>
            <a:ext cx="12320503" cy="923289"/>
          </a:xfrm>
          <a:prstGeom prst="rect">
            <a:avLst/>
          </a:prstGeom>
          <a:noFill/>
          <a:ln>
            <a:noFill/>
          </a:ln>
        </p:spPr>
        <p:txBody>
          <a:bodyPr spcFirstLastPara="1" wrap="square" lIns="91425" tIns="45700" rIns="91425" bIns="45700" anchor="t" anchorCtr="0">
            <a:spAutoFit/>
          </a:bodyPr>
          <a:lstStyle/>
          <a:p>
            <a:pPr lvl="0">
              <a:buSzPts val="4000"/>
            </a:pPr>
            <a:r>
              <a:rPr lang="fr-FR" sz="3000" b="1" dirty="0" smtClean="0">
                <a:solidFill>
                  <a:srgbClr val="68BB4F"/>
                </a:solidFill>
                <a:latin typeface="Montserrat Medium"/>
                <a:ea typeface="Montserrat Medium"/>
                <a:cs typeface="Montserrat Medium"/>
                <a:sym typeface="Montserrat Medium"/>
              </a:rPr>
              <a:t>L’évaluation des formations Paysan Accueillant Aménageur</a:t>
            </a:r>
          </a:p>
          <a:p>
            <a:pPr lvl="0" algn="ctr">
              <a:buSzPts val="4000"/>
            </a:pPr>
            <a:r>
              <a:rPr lang="fr-FR" sz="2400" b="1" dirty="0" smtClean="0">
                <a:solidFill>
                  <a:srgbClr val="68BB4F"/>
                </a:solidFill>
                <a:latin typeface="Montserrat Medium"/>
                <a:ea typeface="Montserrat Medium"/>
                <a:cs typeface="Montserrat Medium"/>
                <a:sym typeface="Montserrat Medium"/>
              </a:rPr>
              <a:t>Objectifs de l’évaluation</a:t>
            </a:r>
          </a:p>
        </p:txBody>
      </p:sp>
      <p:pic>
        <p:nvPicPr>
          <p:cNvPr id="33"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pic>
        <p:nvPicPr>
          <p:cNvPr id="24" name="Google Shape;277;g35e975c841b_0_3"/>
          <p:cNvPicPr preferRelativeResize="0"/>
          <p:nvPr/>
        </p:nvPicPr>
        <p:blipFill rotWithShape="1">
          <a:blip r:embed="rId4">
            <a:alphaModFix/>
          </a:blip>
          <a:srcRect l="23220" t="21645" r="13747" b="19679"/>
          <a:stretch/>
        </p:blipFill>
        <p:spPr>
          <a:xfrm>
            <a:off x="4496652" y="2931854"/>
            <a:ext cx="832675" cy="775091"/>
          </a:xfrm>
          <a:prstGeom prst="rect">
            <a:avLst/>
          </a:prstGeom>
          <a:solidFill>
            <a:schemeClr val="accent6"/>
          </a:solidFill>
          <a:ln>
            <a:noFill/>
          </a:ln>
        </p:spPr>
      </p:pic>
      <p:pic>
        <p:nvPicPr>
          <p:cNvPr id="25" name="Google Shape;278;g35e975c841b_0_3"/>
          <p:cNvPicPr preferRelativeResize="0"/>
          <p:nvPr/>
        </p:nvPicPr>
        <p:blipFill>
          <a:blip r:embed="rId5">
            <a:alphaModFix/>
          </a:blip>
          <a:stretch>
            <a:fillRect/>
          </a:stretch>
        </p:blipFill>
        <p:spPr>
          <a:xfrm>
            <a:off x="6934812" y="2699606"/>
            <a:ext cx="1103851" cy="1103808"/>
          </a:xfrm>
          <a:prstGeom prst="rect">
            <a:avLst/>
          </a:prstGeom>
          <a:solidFill>
            <a:schemeClr val="accent6"/>
          </a:solidFill>
          <a:ln>
            <a:noFill/>
          </a:ln>
        </p:spPr>
      </p:pic>
      <p:sp>
        <p:nvSpPr>
          <p:cNvPr id="26" name="Google Shape;285;g35e975c841b_0_3"/>
          <p:cNvSpPr/>
          <p:nvPr/>
        </p:nvSpPr>
        <p:spPr>
          <a:xfrm>
            <a:off x="866805" y="3286149"/>
            <a:ext cx="4140529" cy="2194189"/>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800" u="sng" dirty="0">
                <a:solidFill>
                  <a:schemeClr val="bg1"/>
                </a:solidFill>
              </a:rPr>
              <a:t>Analyser les </a:t>
            </a:r>
            <a:r>
              <a:rPr lang="fr-FR" sz="1800" b="1" u="sng" dirty="0">
                <a:solidFill>
                  <a:schemeClr val="bg1"/>
                </a:solidFill>
              </a:rPr>
              <a:t>modalités d'acquisition </a:t>
            </a:r>
            <a:r>
              <a:rPr lang="fr-FR" sz="1800" u="sng" dirty="0">
                <a:solidFill>
                  <a:schemeClr val="bg1"/>
                </a:solidFill>
              </a:rPr>
              <a:t>des compétences-clé PAA</a:t>
            </a:r>
            <a:r>
              <a:rPr lang="fr-FR" sz="1800" dirty="0">
                <a:solidFill>
                  <a:schemeClr val="bg1"/>
                </a:solidFill>
              </a:rPr>
              <a:t>, en mettant en perspective </a:t>
            </a:r>
            <a:r>
              <a:rPr lang="fr-FR" sz="1800" b="1" dirty="0">
                <a:solidFill>
                  <a:schemeClr val="bg1"/>
                </a:solidFill>
              </a:rPr>
              <a:t>les deux dispositifs pédagogiques</a:t>
            </a:r>
            <a:endParaRPr sz="1800" b="1" dirty="0">
              <a:solidFill>
                <a:schemeClr val="bg1"/>
              </a:solidFill>
            </a:endParaRPr>
          </a:p>
        </p:txBody>
      </p:sp>
      <p:sp>
        <p:nvSpPr>
          <p:cNvPr id="29" name="Google Shape;286;g35e975c841b_0_3"/>
          <p:cNvSpPr/>
          <p:nvPr/>
        </p:nvSpPr>
        <p:spPr>
          <a:xfrm>
            <a:off x="7939395" y="1116416"/>
            <a:ext cx="3854499" cy="2491273"/>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800" b="1" u="sng" dirty="0">
                <a:solidFill>
                  <a:schemeClr val="bg1"/>
                </a:solidFill>
              </a:rPr>
              <a:t>Essaimer des nouvelles formations </a:t>
            </a:r>
            <a:r>
              <a:rPr lang="fr-FR" sz="1800" dirty="0">
                <a:solidFill>
                  <a:schemeClr val="bg1"/>
                </a:solidFill>
              </a:rPr>
              <a:t>PAA en France, en collaboration avec l’enseignement agricole</a:t>
            </a:r>
            <a:endParaRPr sz="1800" dirty="0">
              <a:solidFill>
                <a:schemeClr val="bg1"/>
              </a:solidFill>
            </a:endParaRPr>
          </a:p>
        </p:txBody>
      </p:sp>
      <p:sp>
        <p:nvSpPr>
          <p:cNvPr id="30" name="Google Shape;287;g35e975c841b_0_3"/>
          <p:cNvSpPr/>
          <p:nvPr/>
        </p:nvSpPr>
        <p:spPr>
          <a:xfrm>
            <a:off x="1138335" y="1475019"/>
            <a:ext cx="3738335" cy="1793553"/>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800" dirty="0">
                <a:solidFill>
                  <a:schemeClr val="bg1"/>
                </a:solidFill>
              </a:rPr>
              <a:t>Vérifier si les </a:t>
            </a:r>
            <a:r>
              <a:rPr lang="fr-FR" sz="1800" b="1" u="sng" dirty="0">
                <a:solidFill>
                  <a:schemeClr val="bg1"/>
                </a:solidFill>
              </a:rPr>
              <a:t>objectifs</a:t>
            </a:r>
            <a:r>
              <a:rPr lang="fr-FR" sz="1800" dirty="0">
                <a:solidFill>
                  <a:schemeClr val="bg1"/>
                </a:solidFill>
              </a:rPr>
              <a:t> fixés ont été </a:t>
            </a:r>
            <a:r>
              <a:rPr lang="fr-FR" sz="1800" dirty="0" smtClean="0">
                <a:solidFill>
                  <a:schemeClr val="bg1"/>
                </a:solidFill>
              </a:rPr>
              <a:t>atteints (accompagner la création de fermes multifonctionnelles) </a:t>
            </a:r>
            <a:endParaRPr sz="1800" dirty="0">
              <a:solidFill>
                <a:schemeClr val="bg1"/>
              </a:solidFill>
            </a:endParaRPr>
          </a:p>
        </p:txBody>
      </p:sp>
      <p:sp>
        <p:nvSpPr>
          <p:cNvPr id="31" name="Google Shape;288;g35e975c841b_0_3"/>
          <p:cNvSpPr/>
          <p:nvPr/>
        </p:nvSpPr>
        <p:spPr>
          <a:xfrm>
            <a:off x="5683883" y="3092073"/>
            <a:ext cx="1258500" cy="2613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4" name="Google Shape;286;g35e975c841b_0_3"/>
          <p:cNvSpPr/>
          <p:nvPr/>
        </p:nvSpPr>
        <p:spPr>
          <a:xfrm>
            <a:off x="7824642" y="3286149"/>
            <a:ext cx="4099879" cy="2491273"/>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fr-FR" sz="1800" u="sng" dirty="0">
                <a:solidFill>
                  <a:schemeClr val="bg1"/>
                </a:solidFill>
              </a:rPr>
              <a:t>Alimenter </a:t>
            </a:r>
            <a:r>
              <a:rPr lang="fr-FR" sz="1800" b="1" u="sng" dirty="0">
                <a:solidFill>
                  <a:schemeClr val="bg1"/>
                </a:solidFill>
              </a:rPr>
              <a:t>la réflexion au niveau des politiques publiques </a:t>
            </a:r>
            <a:r>
              <a:rPr lang="fr-FR" sz="1800" dirty="0">
                <a:solidFill>
                  <a:schemeClr val="bg1"/>
                </a:solidFill>
              </a:rPr>
              <a:t>sur les évolutions de la définition de l'agriculture et du métier </a:t>
            </a:r>
            <a:r>
              <a:rPr lang="fr-FR" sz="1800" dirty="0" smtClean="0">
                <a:solidFill>
                  <a:schemeClr val="bg1"/>
                </a:solidFill>
              </a:rPr>
              <a:t>d'</a:t>
            </a:r>
            <a:r>
              <a:rPr lang="fr-FR" sz="1800" dirty="0" err="1" smtClean="0">
                <a:solidFill>
                  <a:schemeClr val="bg1"/>
                </a:solidFill>
              </a:rPr>
              <a:t>agriculteur.trice</a:t>
            </a:r>
            <a:endParaRPr lang="fr-FR" sz="1800" dirty="0">
              <a:solidFill>
                <a:schemeClr val="bg1"/>
              </a:solidFill>
            </a:endParaRPr>
          </a:p>
        </p:txBody>
      </p:sp>
    </p:spTree>
    <p:extLst>
      <p:ext uri="{BB962C8B-B14F-4D97-AF65-F5344CB8AC3E}">
        <p14:creationId xmlns:p14="http://schemas.microsoft.com/office/powerpoint/2010/main" val="4048118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23"/>
        <p:cNvGrpSpPr/>
        <p:nvPr/>
      </p:nvGrpSpPr>
      <p:grpSpPr>
        <a:xfrm>
          <a:off x="0" y="0"/>
          <a:ext cx="0" cy="0"/>
          <a:chOff x="0" y="0"/>
          <a:chExt cx="0" cy="0"/>
        </a:xfrm>
      </p:grpSpPr>
      <p:sp>
        <p:nvSpPr>
          <p:cNvPr id="12" name="Google Shape;160;p26"/>
          <p:cNvSpPr/>
          <p:nvPr/>
        </p:nvSpPr>
        <p:spPr>
          <a:xfrm>
            <a:off x="-16230" y="5918711"/>
            <a:ext cx="12208229" cy="93928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60;p26"/>
          <p:cNvSpPr/>
          <p:nvPr/>
        </p:nvSpPr>
        <p:spPr>
          <a:xfrm>
            <a:off x="7482" y="1"/>
            <a:ext cx="12184518" cy="1079305"/>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61;p26"/>
          <p:cNvSpPr txBox="1"/>
          <p:nvPr/>
        </p:nvSpPr>
        <p:spPr>
          <a:xfrm>
            <a:off x="7483" y="138440"/>
            <a:ext cx="12184518" cy="923289"/>
          </a:xfrm>
          <a:prstGeom prst="rect">
            <a:avLst/>
          </a:prstGeom>
          <a:noFill/>
          <a:ln>
            <a:noFill/>
          </a:ln>
        </p:spPr>
        <p:txBody>
          <a:bodyPr spcFirstLastPara="1" wrap="square" lIns="91425" tIns="45700" rIns="91425" bIns="45700" anchor="t" anchorCtr="0">
            <a:spAutoFit/>
          </a:bodyPr>
          <a:lstStyle/>
          <a:p>
            <a:pPr algn="ctr">
              <a:buSzPts val="4000"/>
            </a:pPr>
            <a:r>
              <a:rPr lang="fr-FR" sz="3000" b="1" dirty="0">
                <a:solidFill>
                  <a:srgbClr val="68BB4F"/>
                </a:solidFill>
                <a:latin typeface="Montserrat Medium"/>
                <a:ea typeface="Montserrat Medium"/>
                <a:cs typeface="Montserrat Medium"/>
                <a:sym typeface="Montserrat Medium"/>
              </a:rPr>
              <a:t>L’évaluation des formations Paysan Accueillant Aménageur</a:t>
            </a:r>
          </a:p>
          <a:p>
            <a:pPr lvl="0" algn="ctr">
              <a:buSzPts val="4000"/>
            </a:pPr>
            <a:r>
              <a:rPr lang="fr-FR" sz="2400" b="1" dirty="0" smtClean="0">
                <a:solidFill>
                  <a:srgbClr val="68BB4F"/>
                </a:solidFill>
                <a:latin typeface="Montserrat Medium"/>
                <a:ea typeface="Montserrat Medium"/>
                <a:cs typeface="Montserrat Medium"/>
                <a:sym typeface="Montserrat Medium"/>
              </a:rPr>
              <a:t>Les étapes principales</a:t>
            </a:r>
          </a:p>
        </p:txBody>
      </p:sp>
      <p:pic>
        <p:nvPicPr>
          <p:cNvPr id="33"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34" name="Google Shape;121;p25"/>
          <p:cNvSpPr txBox="1"/>
          <p:nvPr/>
        </p:nvSpPr>
        <p:spPr>
          <a:xfrm>
            <a:off x="866805" y="6174312"/>
            <a:ext cx="48425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13" name="Google Shape;293;p18"/>
          <p:cNvSpPr/>
          <p:nvPr/>
        </p:nvSpPr>
        <p:spPr>
          <a:xfrm>
            <a:off x="163856" y="1660908"/>
            <a:ext cx="12028143" cy="1217933"/>
          </a:xfrm>
          <a:prstGeom prst="rightArrow">
            <a:avLst>
              <a:gd name="adj1" fmla="val 50000"/>
              <a:gd name="adj2" fmla="val 3689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98;p18"/>
          <p:cNvSpPr txBox="1"/>
          <p:nvPr/>
        </p:nvSpPr>
        <p:spPr>
          <a:xfrm>
            <a:off x="759911" y="2135752"/>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rgbClr val="00404C"/>
                </a:solidFill>
                <a:latin typeface="Calibri"/>
                <a:ea typeface="Calibri"/>
                <a:cs typeface="Calibri"/>
                <a:sym typeface="Calibri"/>
              </a:rPr>
              <a:t>Février</a:t>
            </a:r>
            <a:endParaRPr sz="1800" b="1" i="0" u="none" strike="noStrike" cap="none" dirty="0">
              <a:solidFill>
                <a:srgbClr val="00404C"/>
              </a:solidFill>
              <a:latin typeface="Calibri"/>
              <a:ea typeface="Calibri"/>
              <a:cs typeface="Calibri"/>
              <a:sym typeface="Calibri"/>
            </a:endParaRPr>
          </a:p>
        </p:txBody>
      </p:sp>
      <p:sp>
        <p:nvSpPr>
          <p:cNvPr id="15" name="Google Shape;299;p18"/>
          <p:cNvSpPr txBox="1"/>
          <p:nvPr/>
        </p:nvSpPr>
        <p:spPr>
          <a:xfrm>
            <a:off x="10083888" y="2135752"/>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rgbClr val="00404C"/>
                </a:solidFill>
                <a:latin typeface="Calibri"/>
                <a:ea typeface="Calibri"/>
                <a:cs typeface="Calibri"/>
                <a:sym typeface="Calibri"/>
              </a:rPr>
              <a:t>Juillet</a:t>
            </a:r>
            <a:endParaRPr sz="1800" b="1" i="0" u="none" strike="noStrike" cap="none" dirty="0">
              <a:solidFill>
                <a:srgbClr val="C00000"/>
              </a:solidFill>
              <a:latin typeface="Calibri"/>
              <a:ea typeface="Calibri"/>
              <a:cs typeface="Calibri"/>
              <a:sym typeface="Calibri"/>
            </a:endParaRPr>
          </a:p>
        </p:txBody>
      </p:sp>
      <p:sp>
        <p:nvSpPr>
          <p:cNvPr id="16" name="Google Shape;300;p18"/>
          <p:cNvSpPr txBox="1"/>
          <p:nvPr/>
        </p:nvSpPr>
        <p:spPr>
          <a:xfrm>
            <a:off x="6181792" y="2138079"/>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rgbClr val="00404C"/>
                </a:solidFill>
                <a:latin typeface="Calibri"/>
                <a:ea typeface="Calibri"/>
                <a:cs typeface="Calibri"/>
                <a:sym typeface="Calibri"/>
              </a:rPr>
              <a:t>Mai</a:t>
            </a:r>
            <a:endParaRPr sz="1800" b="1" i="0" u="none" strike="noStrike" cap="none" dirty="0">
              <a:solidFill>
                <a:srgbClr val="00404C"/>
              </a:solidFill>
              <a:latin typeface="Calibri"/>
              <a:ea typeface="Calibri"/>
              <a:cs typeface="Calibri"/>
              <a:sym typeface="Calibri"/>
            </a:endParaRPr>
          </a:p>
        </p:txBody>
      </p:sp>
      <p:sp>
        <p:nvSpPr>
          <p:cNvPr id="17" name="Google Shape;302;p18"/>
          <p:cNvSpPr txBox="1"/>
          <p:nvPr/>
        </p:nvSpPr>
        <p:spPr>
          <a:xfrm>
            <a:off x="2674847" y="2135752"/>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dirty="0">
                <a:solidFill>
                  <a:srgbClr val="00404C"/>
                </a:solidFill>
                <a:latin typeface="Calibri"/>
                <a:ea typeface="Calibri"/>
                <a:cs typeface="Calibri"/>
                <a:sym typeface="Calibri"/>
              </a:rPr>
              <a:t>Mars</a:t>
            </a:r>
            <a:endParaRPr sz="1800" b="1" i="0" u="none" strike="noStrike" cap="none" dirty="0">
              <a:solidFill>
                <a:srgbClr val="00404C"/>
              </a:solidFill>
              <a:latin typeface="Calibri"/>
              <a:ea typeface="Calibri"/>
              <a:cs typeface="Calibri"/>
              <a:sym typeface="Calibri"/>
            </a:endParaRPr>
          </a:p>
        </p:txBody>
      </p:sp>
      <p:sp>
        <p:nvSpPr>
          <p:cNvPr id="18" name="Google Shape;303;p18"/>
          <p:cNvSpPr txBox="1"/>
          <p:nvPr/>
        </p:nvSpPr>
        <p:spPr>
          <a:xfrm>
            <a:off x="4342369" y="2135752"/>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404C"/>
                </a:solidFill>
                <a:latin typeface="Calibri"/>
                <a:ea typeface="Calibri"/>
                <a:cs typeface="Calibri"/>
                <a:sym typeface="Calibri"/>
              </a:rPr>
              <a:t>Avril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404C"/>
              </a:solidFill>
              <a:latin typeface="Calibri"/>
              <a:ea typeface="Calibri"/>
              <a:cs typeface="Calibri"/>
              <a:sym typeface="Calibri"/>
            </a:endParaRPr>
          </a:p>
        </p:txBody>
      </p:sp>
      <p:graphicFrame>
        <p:nvGraphicFramePr>
          <p:cNvPr id="19" name="Google Shape;304;p18"/>
          <p:cNvGraphicFramePr/>
          <p:nvPr>
            <p:extLst>
              <p:ext uri="{D42A27DB-BD31-4B8C-83A1-F6EECF244321}">
                <p14:modId xmlns:p14="http://schemas.microsoft.com/office/powerpoint/2010/main" val="717377493"/>
              </p:ext>
            </p:extLst>
          </p:nvPr>
        </p:nvGraphicFramePr>
        <p:xfrm>
          <a:off x="536099" y="2571354"/>
          <a:ext cx="11173819" cy="2765755"/>
        </p:xfrm>
        <a:graphic>
          <a:graphicData uri="http://schemas.openxmlformats.org/drawingml/2006/table">
            <a:tbl>
              <a:tblPr firstRow="1" bandRow="1">
                <a:noFill/>
              </a:tblPr>
              <a:tblGrid>
                <a:gridCol w="1820971">
                  <a:extLst>
                    <a:ext uri="{9D8B030D-6E8A-4147-A177-3AD203B41FA5}">
                      <a16:colId xmlns:a16="http://schemas.microsoft.com/office/drawing/2014/main" val="20000"/>
                    </a:ext>
                  </a:extLst>
                </a:gridCol>
                <a:gridCol w="1820971">
                  <a:extLst>
                    <a:ext uri="{9D8B030D-6E8A-4147-A177-3AD203B41FA5}">
                      <a16:colId xmlns:a16="http://schemas.microsoft.com/office/drawing/2014/main" val="20001"/>
                    </a:ext>
                  </a:extLst>
                </a:gridCol>
                <a:gridCol w="1820971">
                  <a:extLst>
                    <a:ext uri="{9D8B030D-6E8A-4147-A177-3AD203B41FA5}">
                      <a16:colId xmlns:a16="http://schemas.microsoft.com/office/drawing/2014/main" val="20002"/>
                    </a:ext>
                  </a:extLst>
                </a:gridCol>
                <a:gridCol w="1820971">
                  <a:extLst>
                    <a:ext uri="{9D8B030D-6E8A-4147-A177-3AD203B41FA5}">
                      <a16:colId xmlns:a16="http://schemas.microsoft.com/office/drawing/2014/main" val="20003"/>
                    </a:ext>
                  </a:extLst>
                </a:gridCol>
                <a:gridCol w="1820971">
                  <a:extLst>
                    <a:ext uri="{9D8B030D-6E8A-4147-A177-3AD203B41FA5}">
                      <a16:colId xmlns:a16="http://schemas.microsoft.com/office/drawing/2014/main" val="20004"/>
                    </a:ext>
                  </a:extLst>
                </a:gridCol>
                <a:gridCol w="2068964">
                  <a:extLst>
                    <a:ext uri="{9D8B030D-6E8A-4147-A177-3AD203B41FA5}">
                      <a16:colId xmlns:a16="http://schemas.microsoft.com/office/drawing/2014/main" val="20005"/>
                    </a:ext>
                  </a:extLst>
                </a:gridCol>
              </a:tblGrid>
              <a:tr h="844552">
                <a:tc>
                  <a:txBody>
                    <a:bodyPr/>
                    <a:lstStyle/>
                    <a:p>
                      <a:pPr marL="0" marR="0" lvl="0" indent="0" algn="l" rtl="0">
                        <a:lnSpc>
                          <a:spcPct val="100000"/>
                        </a:lnSpc>
                        <a:spcBef>
                          <a:spcPts val="0"/>
                        </a:spcBef>
                        <a:spcAft>
                          <a:spcPts val="0"/>
                        </a:spcAft>
                        <a:buClr>
                          <a:srgbClr val="000000"/>
                        </a:buClr>
                        <a:buSzPts val="1300"/>
                        <a:buFont typeface="Arial"/>
                        <a:buNone/>
                      </a:pPr>
                      <a:r>
                        <a:rPr lang="fr-FR" sz="1300" b="0" u="none" strike="noStrike" cap="none">
                          <a:solidFill>
                            <a:schemeClr val="dk1"/>
                          </a:solidFill>
                        </a:rPr>
                        <a:t>Collecte de</a:t>
                      </a:r>
                      <a:r>
                        <a:rPr lang="fr-FR" sz="1300" b="0">
                          <a:solidFill>
                            <a:schemeClr val="dk1"/>
                          </a:solidFill>
                        </a:rPr>
                        <a:t>s </a:t>
                      </a:r>
                      <a:r>
                        <a:rPr lang="fr-FR" sz="1300" b="0" u="none" strike="noStrike" cap="none">
                          <a:solidFill>
                            <a:schemeClr val="dk1"/>
                          </a:solidFill>
                        </a:rPr>
                        <a:t>données existantes</a:t>
                      </a:r>
                      <a:endParaRPr sz="1300" u="none" strike="noStrike" cap="none"/>
                    </a:p>
                  </a:txBody>
                  <a:tcPr marL="91450" marR="91450" marT="45725" marB="45725">
                    <a:lnB w="9525" cap="flat" cmpd="sng">
                      <a:solidFill>
                        <a:schemeClr val="lt1"/>
                      </a:solidFill>
                      <a:prstDash val="solid"/>
                      <a:round/>
                      <a:headEnd type="none" w="sm" len="sm"/>
                      <a:tailEnd type="none" w="sm" len="sm"/>
                    </a:lnB>
                    <a:solidFill>
                      <a:srgbClr val="CDD8FB"/>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FR" sz="1300" b="0" u="none" strike="noStrike" cap="none">
                          <a:solidFill>
                            <a:schemeClr val="dk1"/>
                          </a:solidFill>
                        </a:rPr>
                        <a:t>Collecte des données existantes</a:t>
                      </a:r>
                      <a:endParaRPr sz="1300" u="none" strike="noStrike" cap="none"/>
                    </a:p>
                  </a:txBody>
                  <a:tcPr marL="91450" marR="91450" marT="45725" marB="45725">
                    <a:lnB w="9525" cap="flat" cmpd="sng">
                      <a:solidFill>
                        <a:schemeClr val="lt1"/>
                      </a:solidFill>
                      <a:prstDash val="solid"/>
                      <a:round/>
                      <a:headEnd type="none" w="sm" len="sm"/>
                      <a:tailEnd type="none" w="sm" len="sm"/>
                    </a:lnB>
                    <a:solidFill>
                      <a:srgbClr val="CDD8FB"/>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fr-FR" sz="1300" b="0" u="none" strike="noStrike" cap="none">
                          <a:solidFill>
                            <a:schemeClr val="dk1"/>
                          </a:solidFill>
                        </a:rPr>
                        <a:t>Entretiens </a:t>
                      </a:r>
                      <a:endParaRPr sz="1300" u="none" strike="noStrike" cap="none"/>
                    </a:p>
                  </a:txBody>
                  <a:tcPr marL="91450" marR="91450" marT="45725" marB="45725">
                    <a:lnB w="9525"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fr-FR" sz="1300" b="0" u="none" strike="noStrike" cap="none">
                          <a:solidFill>
                            <a:schemeClr val="dk1"/>
                          </a:solidFill>
                        </a:rPr>
                        <a:t>Entretiens </a:t>
                      </a:r>
                      <a:endParaRPr sz="1300" u="none" strike="noStrike" cap="none"/>
                    </a:p>
                  </a:txBody>
                  <a:tcPr marL="91450" marR="91450" marT="45725" marB="45725">
                    <a:lnB w="9525" cap="flat" cmpd="sng">
                      <a:solidFill>
                        <a:schemeClr val="lt1"/>
                      </a:solidFill>
                      <a:prstDash val="solid"/>
                      <a:round/>
                      <a:headEnd type="none" w="sm" len="sm"/>
                      <a:tailEnd type="none" w="sm" len="sm"/>
                    </a:lnB>
                    <a:solidFill>
                      <a:srgbClr val="B6D7A8"/>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b="0" u="none" strike="noStrike" cap="none">
                          <a:solidFill>
                            <a:schemeClr val="dk1"/>
                          </a:solidFill>
                        </a:rPr>
                        <a:t>Séminaire de fin </a:t>
                      </a:r>
                      <a:endParaRPr sz="1300" b="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lnB w="9525" cap="flat" cmpd="sng">
                      <a:solidFill>
                        <a:schemeClr val="lt1"/>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dirty="0"/>
                    </a:p>
                  </a:txBody>
                  <a:tcPr marL="91450" marR="91450" marT="45725" marB="45725">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081841">
                <a:tc>
                  <a:txBody>
                    <a:bodyPr/>
                    <a:lstStyle/>
                    <a:p>
                      <a:pPr marL="0" marR="0" lvl="0" indent="0" algn="l" rtl="0">
                        <a:lnSpc>
                          <a:spcPct val="100000"/>
                        </a:lnSpc>
                        <a:spcBef>
                          <a:spcPts val="0"/>
                        </a:spcBef>
                        <a:spcAft>
                          <a:spcPts val="0"/>
                        </a:spcAft>
                        <a:buClr>
                          <a:srgbClr val="000000"/>
                        </a:buClr>
                        <a:buSzPts val="1300"/>
                        <a:buFont typeface="Arial"/>
                        <a:buNone/>
                      </a:pPr>
                      <a:r>
                        <a:rPr lang="fr-FR" sz="1300" u="none" strike="noStrike" cap="none"/>
                        <a:t>Etat de l’art et construction du modèle d’analyse</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EA999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FR" sz="1300" u="none" strike="noStrike" cap="none"/>
                        <a:t>Traitement et analyse des données </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F9CB9C"/>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FR" sz="1300" u="none" strike="noStrike" cap="none"/>
                        <a:t>Traitement et analyse des données </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F9CB9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a:t>Traitement</a:t>
                      </a:r>
                      <a:endParaRPr sz="1300" u="none" strike="noStrike" cap="none"/>
                    </a:p>
                    <a:p>
                      <a:pPr marL="0" marR="0" lvl="0" indent="0" algn="l" rtl="0">
                        <a:lnSpc>
                          <a:spcPct val="100000"/>
                        </a:lnSpc>
                        <a:spcBef>
                          <a:spcPts val="0"/>
                        </a:spcBef>
                        <a:spcAft>
                          <a:spcPts val="0"/>
                        </a:spcAft>
                        <a:buClr>
                          <a:srgbClr val="000000"/>
                        </a:buClr>
                        <a:buSzPts val="1300"/>
                        <a:buFont typeface="Arial"/>
                        <a:buNone/>
                      </a:pPr>
                      <a:r>
                        <a:rPr lang="fr-FR" sz="1300" u="none" strike="noStrike" cap="none"/>
                        <a:t>et analyse des données </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F9CB9C"/>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a:t>Analyse des données </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F9CB9C"/>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FR" sz="1300" u="none" strike="noStrike" cap="none"/>
                        <a:t>Impression du livrable</a:t>
                      </a:r>
                      <a:endParaRPr sz="1300" u="none" strike="noStrike" cap="none"/>
                    </a:p>
                  </a:txBody>
                  <a:tcPr marL="91450" marR="91450" marT="45725" marB="45725">
                    <a:lnT w="9525" cap="flat" cmpd="sng">
                      <a:solidFill>
                        <a:schemeClr val="lt1"/>
                      </a:solidFill>
                      <a:prstDash val="solid"/>
                      <a:round/>
                      <a:headEnd type="none" w="sm" len="sm"/>
                      <a:tailEnd type="none" w="sm" len="sm"/>
                    </a:lnT>
                    <a:solidFill>
                      <a:srgbClr val="6D9EEB"/>
                    </a:solidFill>
                  </a:tcPr>
                </a:tc>
                <a:extLst>
                  <a:ext uri="{0D108BD9-81ED-4DB2-BD59-A6C34878D82A}">
                    <a16:rowId xmlns:a16="http://schemas.microsoft.com/office/drawing/2014/main" val="10001"/>
                  </a:ext>
                </a:extLst>
              </a:tr>
              <a:tr h="839362">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a:t>Préparation des entretiens</a:t>
                      </a:r>
                      <a:endParaRPr sz="1300" u="none" strike="noStrike" cap="none"/>
                    </a:p>
                  </a:txBody>
                  <a:tcPr marL="91450" marR="91450" marT="45725" marB="45725">
                    <a:solidFill>
                      <a:srgbClr val="FFE59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a:t>Préparation des entretiens</a:t>
                      </a:r>
                      <a:endParaRPr sz="1300" u="none" strike="noStrike" cap="none"/>
                    </a:p>
                  </a:txBody>
                  <a:tcPr marL="91450" marR="91450" marT="45725" marB="45725">
                    <a:solidFill>
                      <a:srgbClr val="FFE59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FR" sz="1300" u="none" strike="noStrike" cap="none" dirty="0"/>
                        <a:t>Préparation des entretiens</a:t>
                      </a:r>
                      <a:endParaRPr sz="1300" u="none" strike="noStrike" cap="none" dirty="0"/>
                    </a:p>
                  </a:txBody>
                  <a:tcPr marL="91450" marR="91450" marT="45725" marB="45725">
                    <a:solidFill>
                      <a:srgbClr val="FFE599"/>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fr-FR" sz="1300" u="none" strike="noStrike" cap="none"/>
                        <a:t>Résultats et rédaction </a:t>
                      </a:r>
                      <a:endParaRPr sz="1300" u="none" strike="noStrike" cap="none"/>
                    </a:p>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solidFill>
                      <a:srgbClr val="EFEFE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a:t>Rédaction </a:t>
                      </a:r>
                      <a:endParaRPr sz="1300" u="none" strike="noStrike" cap="none"/>
                    </a:p>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solidFill>
                      <a:srgbClr val="EFEFE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fr-FR" sz="1300" u="none" strike="noStrike" cap="none" dirty="0"/>
                        <a:t>Rédaction </a:t>
                      </a:r>
                      <a:endParaRPr sz="1300" u="none" strike="noStrike" cap="none" dirty="0"/>
                    </a:p>
                  </a:txBody>
                  <a:tcPr marL="91450" marR="91450" marT="45725" marB="45725">
                    <a:solidFill>
                      <a:srgbClr val="EFEFEF"/>
                    </a:solidFill>
                  </a:tcPr>
                </a:tc>
                <a:extLst>
                  <a:ext uri="{0D108BD9-81ED-4DB2-BD59-A6C34878D82A}">
                    <a16:rowId xmlns:a16="http://schemas.microsoft.com/office/drawing/2014/main" val="10002"/>
                  </a:ext>
                </a:extLst>
              </a:tr>
            </a:tbl>
          </a:graphicData>
        </a:graphic>
      </p:graphicFrame>
      <p:sp>
        <p:nvSpPr>
          <p:cNvPr id="20" name="Google Shape;305;p18"/>
          <p:cNvSpPr txBox="1"/>
          <p:nvPr/>
        </p:nvSpPr>
        <p:spPr>
          <a:xfrm>
            <a:off x="8215533" y="2135752"/>
            <a:ext cx="11523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404C"/>
                </a:solidFill>
                <a:latin typeface="Calibri"/>
                <a:ea typeface="Calibri"/>
                <a:cs typeface="Calibri"/>
                <a:sym typeface="Calibri"/>
              </a:rPr>
              <a:t>Juin</a:t>
            </a:r>
            <a:endParaRPr sz="1800" b="1" i="0" u="none" strike="noStrike" cap="none">
              <a:solidFill>
                <a:srgbClr val="00404C"/>
              </a:solidFill>
              <a:latin typeface="Calibri"/>
              <a:ea typeface="Calibri"/>
              <a:cs typeface="Calibri"/>
              <a:sym typeface="Calibri"/>
            </a:endParaRPr>
          </a:p>
        </p:txBody>
      </p:sp>
      <p:sp>
        <p:nvSpPr>
          <p:cNvPr id="21" name="Google Shape;306;p18"/>
          <p:cNvSpPr/>
          <p:nvPr/>
        </p:nvSpPr>
        <p:spPr>
          <a:xfrm>
            <a:off x="1059773" y="1572811"/>
            <a:ext cx="1151582" cy="415027"/>
          </a:xfrm>
          <a:prstGeom prst="wedgeRoundRectCallout">
            <a:avLst>
              <a:gd name="adj1" fmla="val -18753"/>
              <a:gd name="adj2" fmla="val 89551"/>
              <a:gd name="adj3" fmla="val 0"/>
            </a:avLst>
          </a:prstGeom>
          <a:solidFill>
            <a:srgbClr val="DAF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Arial"/>
                <a:ea typeface="Arial"/>
                <a:cs typeface="Arial"/>
                <a:sym typeface="Arial"/>
              </a:rPr>
              <a:t>Copilotage</a:t>
            </a:r>
            <a:endParaRPr sz="1200" b="0" i="0" u="none" strike="noStrike" cap="none">
              <a:solidFill>
                <a:srgbClr val="000000"/>
              </a:solidFill>
              <a:latin typeface="Arial"/>
              <a:ea typeface="Arial"/>
              <a:cs typeface="Arial"/>
              <a:sym typeface="Arial"/>
            </a:endParaRPr>
          </a:p>
        </p:txBody>
      </p:sp>
      <p:sp>
        <p:nvSpPr>
          <p:cNvPr id="22" name="Google Shape;307;p18"/>
          <p:cNvSpPr/>
          <p:nvPr/>
        </p:nvSpPr>
        <p:spPr>
          <a:xfrm>
            <a:off x="6363478" y="1572811"/>
            <a:ext cx="1156995" cy="440664"/>
          </a:xfrm>
          <a:prstGeom prst="wedgeRoundRectCallout">
            <a:avLst>
              <a:gd name="adj1" fmla="val -18753"/>
              <a:gd name="adj2" fmla="val 89551"/>
              <a:gd name="adj3" fmla="val 0"/>
            </a:avLst>
          </a:prstGeom>
          <a:solidFill>
            <a:srgbClr val="DAF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Arial"/>
                <a:ea typeface="Arial"/>
                <a:cs typeface="Arial"/>
                <a:sym typeface="Arial"/>
              </a:rPr>
              <a:t>Copilotage</a:t>
            </a:r>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4825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p:nvPr/>
        </p:nvSpPr>
        <p:spPr>
          <a:xfrm>
            <a:off x="1" y="0"/>
            <a:ext cx="7963382"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4" name="Google Shape;194;p32"/>
          <p:cNvSpPr txBox="1"/>
          <p:nvPr/>
        </p:nvSpPr>
        <p:spPr>
          <a:xfrm>
            <a:off x="501507" y="2216256"/>
            <a:ext cx="7009636"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5400" b="1" i="0" u="none" strike="noStrike" cap="none" dirty="0" smtClean="0">
                <a:solidFill>
                  <a:schemeClr val="lt1"/>
                </a:solidFill>
                <a:latin typeface="Montserrat Medium"/>
                <a:ea typeface="Montserrat Medium"/>
                <a:cs typeface="Montserrat Medium"/>
                <a:sym typeface="Montserrat Medium"/>
              </a:rPr>
              <a:t>2. Deuxième partie</a:t>
            </a:r>
          </a:p>
          <a:p>
            <a:pPr marL="0" marR="0" lvl="0" indent="0" algn="ctr" rtl="0">
              <a:lnSpc>
                <a:spcPct val="100000"/>
              </a:lnSpc>
              <a:spcBef>
                <a:spcPts val="0"/>
              </a:spcBef>
              <a:spcAft>
                <a:spcPts val="0"/>
              </a:spcAft>
              <a:buNone/>
            </a:pPr>
            <a:r>
              <a:rPr lang="fr-FR" sz="3000" b="1" dirty="0" smtClean="0">
                <a:solidFill>
                  <a:schemeClr val="lt1"/>
                </a:solidFill>
                <a:latin typeface="Montserrat Medium"/>
                <a:ea typeface="Montserrat Medium"/>
                <a:cs typeface="Montserrat Medium"/>
                <a:sym typeface="Montserrat Medium"/>
              </a:rPr>
              <a:t>L’accueil en milieu rural comme vecteur de la transition </a:t>
            </a:r>
            <a:r>
              <a:rPr lang="fr-FR" sz="3000" b="1" dirty="0" err="1" smtClean="0">
                <a:solidFill>
                  <a:schemeClr val="lt1"/>
                </a:solidFill>
                <a:latin typeface="Montserrat Medium"/>
                <a:ea typeface="Montserrat Medium"/>
                <a:cs typeface="Montserrat Medium"/>
                <a:sym typeface="Montserrat Medium"/>
              </a:rPr>
              <a:t>agroécologique</a:t>
            </a:r>
            <a:endParaRPr lang="fr-FR" sz="3000" b="1" i="0" u="none" strike="noStrike" cap="none" dirty="0" smtClean="0">
              <a:solidFill>
                <a:schemeClr val="lt1"/>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None/>
            </a:pPr>
            <a:endParaRPr sz="5400" b="1" i="0" u="none" strike="noStrike" cap="none" dirty="0">
              <a:solidFill>
                <a:schemeClr val="lt1"/>
              </a:solidFill>
              <a:latin typeface="Montserrat Medium"/>
              <a:ea typeface="Montserrat Medium"/>
              <a:cs typeface="Montserrat Medium"/>
              <a:sym typeface="Montserrat Medium"/>
            </a:endParaRPr>
          </a:p>
        </p:txBody>
      </p:sp>
      <p:cxnSp>
        <p:nvCxnSpPr>
          <p:cNvPr id="195" name="Google Shape;195;p32"/>
          <p:cNvCxnSpPr/>
          <p:nvPr/>
        </p:nvCxnSpPr>
        <p:spPr>
          <a:xfrm>
            <a:off x="1307883" y="1741421"/>
            <a:ext cx="5128585" cy="9557"/>
          </a:xfrm>
          <a:prstGeom prst="straightConnector1">
            <a:avLst/>
          </a:prstGeom>
          <a:noFill/>
          <a:ln w="19050" cap="flat" cmpd="sng">
            <a:solidFill>
              <a:schemeClr val="lt1"/>
            </a:solidFill>
            <a:prstDash val="solid"/>
            <a:round/>
            <a:headEnd type="none" w="sm" len="sm"/>
            <a:tailEnd type="none" w="sm" len="sm"/>
          </a:ln>
        </p:spPr>
      </p:cxnSp>
      <p:pic>
        <p:nvPicPr>
          <p:cNvPr id="196" name="Google Shape;196;p32"/>
          <p:cNvPicPr preferRelativeResize="0"/>
          <p:nvPr/>
        </p:nvPicPr>
        <p:blipFill rotWithShape="1">
          <a:blip r:embed="rId3">
            <a:alphaModFix/>
          </a:blip>
          <a:srcRect l="42087" t="425" r="16551" b="-424"/>
          <a:stretch/>
        </p:blipFill>
        <p:spPr>
          <a:xfrm>
            <a:off x="7937770" y="-1"/>
            <a:ext cx="4254230" cy="686603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2915" t="-143" r="22545" b="6509"/>
          <a:stretch/>
        </p:blipFill>
        <p:spPr>
          <a:xfrm>
            <a:off x="2267339" y="0"/>
            <a:ext cx="9924661" cy="6848723"/>
          </a:xfrm>
          <a:prstGeom prst="rect">
            <a:avLst/>
          </a:prstGeom>
        </p:spPr>
      </p:pic>
      <p:sp>
        <p:nvSpPr>
          <p:cNvPr id="201" name="Google Shape;201;p33"/>
          <p:cNvSpPr/>
          <p:nvPr/>
        </p:nvSpPr>
        <p:spPr>
          <a:xfrm>
            <a:off x="0" y="0"/>
            <a:ext cx="3694922"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277158" y="384851"/>
            <a:ext cx="3287135" cy="2923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sp>
        <p:nvSpPr>
          <p:cNvPr id="2" name="Ellipse 1"/>
          <p:cNvSpPr/>
          <p:nvPr/>
        </p:nvSpPr>
        <p:spPr>
          <a:xfrm>
            <a:off x="4133461" y="1089744"/>
            <a:ext cx="3657600" cy="143946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1. La multifonctionnalité en agriculture</a:t>
            </a:r>
          </a:p>
          <a:p>
            <a:pPr algn="ctr"/>
            <a:r>
              <a:rPr lang="fr-FR" sz="1600" dirty="0" smtClean="0"/>
              <a:t>(Définition et historique)</a:t>
            </a:r>
            <a:endParaRPr lang="fr-FR" sz="1600" dirty="0"/>
          </a:p>
        </p:txBody>
      </p:sp>
      <p:sp>
        <p:nvSpPr>
          <p:cNvPr id="9" name="Ellipse 8"/>
          <p:cNvSpPr/>
          <p:nvPr/>
        </p:nvSpPr>
        <p:spPr>
          <a:xfrm>
            <a:off x="8668140" y="1007681"/>
            <a:ext cx="3349690" cy="143946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2. L’agroécologie</a:t>
            </a:r>
          </a:p>
          <a:p>
            <a:pPr algn="ctr"/>
            <a:r>
              <a:rPr lang="fr-FR" sz="1600" dirty="0" smtClean="0"/>
              <a:t>(Définition </a:t>
            </a:r>
            <a:r>
              <a:rPr lang="fr-FR" sz="1600" dirty="0"/>
              <a:t>et </a:t>
            </a:r>
            <a:r>
              <a:rPr lang="fr-FR" sz="1600" dirty="0" smtClean="0"/>
              <a:t>historique)</a:t>
            </a:r>
            <a:endParaRPr lang="fr-FR" sz="1600" dirty="0"/>
          </a:p>
        </p:txBody>
      </p:sp>
      <p:sp>
        <p:nvSpPr>
          <p:cNvPr id="11" name="Ellipse 10"/>
          <p:cNvSpPr/>
          <p:nvPr/>
        </p:nvSpPr>
        <p:spPr>
          <a:xfrm>
            <a:off x="6669678" y="2706211"/>
            <a:ext cx="2771191" cy="1287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3. Le lien entre multifonctionnalité et agroécologie</a:t>
            </a:r>
            <a:endParaRPr lang="fr-FR" sz="1800" dirty="0"/>
          </a:p>
        </p:txBody>
      </p:sp>
      <p:sp>
        <p:nvSpPr>
          <p:cNvPr id="13" name="Ellipse 12"/>
          <p:cNvSpPr/>
          <p:nvPr/>
        </p:nvSpPr>
        <p:spPr>
          <a:xfrm>
            <a:off x="5962260" y="5352092"/>
            <a:ext cx="4245430" cy="1287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4. L’accueil en milieu rural comme vecteur de la transition </a:t>
            </a:r>
            <a:r>
              <a:rPr lang="fr-FR" sz="1800" dirty="0" err="1" smtClean="0"/>
              <a:t>agroécologique</a:t>
            </a:r>
            <a:endParaRPr lang="fr-FR" sz="1800" dirty="0"/>
          </a:p>
        </p:txBody>
      </p:sp>
      <p:cxnSp>
        <p:nvCxnSpPr>
          <p:cNvPr id="6" name="Connecteur en arc 5"/>
          <p:cNvCxnSpPr>
            <a:stCxn id="2" idx="4"/>
            <a:endCxn id="9" idx="4"/>
          </p:cNvCxnSpPr>
          <p:nvPr/>
        </p:nvCxnSpPr>
        <p:spPr>
          <a:xfrm rot="5400000" flipH="1" flipV="1">
            <a:off x="8111591" y="297816"/>
            <a:ext cx="82063" cy="4380724"/>
          </a:xfrm>
          <a:prstGeom prst="curvedConnector3">
            <a:avLst>
              <a:gd name="adj1" fmla="val -278566"/>
            </a:avLst>
          </a:prstGeom>
          <a:ln w="7620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0" name="Connecteur droit avec flèche 9"/>
          <p:cNvCxnSpPr>
            <a:stCxn id="11" idx="4"/>
            <a:endCxn id="13" idx="0"/>
          </p:cNvCxnSpPr>
          <p:nvPr/>
        </p:nvCxnSpPr>
        <p:spPr>
          <a:xfrm>
            <a:off x="8055274" y="3993835"/>
            <a:ext cx="29701" cy="1358257"/>
          </a:xfrm>
          <a:prstGeom prst="straightConnector1">
            <a:avLst/>
          </a:prstGeom>
          <a:ln w="57150">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35"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36"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37"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04C"/>
        </a:solidFill>
        <a:effectLst/>
      </p:bgPr>
    </p:bg>
    <p:spTree>
      <p:nvGrpSpPr>
        <p:cNvPr id="1" name="Shape 94"/>
        <p:cNvGrpSpPr/>
        <p:nvPr/>
      </p:nvGrpSpPr>
      <p:grpSpPr>
        <a:xfrm>
          <a:off x="0" y="0"/>
          <a:ext cx="0" cy="0"/>
          <a:chOff x="0" y="0"/>
          <a:chExt cx="0" cy="0"/>
        </a:xfrm>
      </p:grpSpPr>
      <p:sp>
        <p:nvSpPr>
          <p:cNvPr id="95" name="Google Shape;95;p1"/>
          <p:cNvSpPr/>
          <p:nvPr/>
        </p:nvSpPr>
        <p:spPr>
          <a:xfrm>
            <a:off x="823351" y="2401661"/>
            <a:ext cx="11074009" cy="36625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1" i="0" u="none" strike="noStrike" cap="none" dirty="0" smtClean="0">
                <a:solidFill>
                  <a:schemeClr val="lt1"/>
                </a:solidFill>
                <a:latin typeface="Montserrat"/>
                <a:ea typeface="Montserrat"/>
                <a:cs typeface="Montserrat"/>
                <a:sym typeface="Montserrat"/>
              </a:rPr>
              <a:t>1) Première </a:t>
            </a:r>
            <a:r>
              <a:rPr lang="fr-FR" sz="1800" b="1" dirty="0" smtClean="0">
                <a:solidFill>
                  <a:schemeClr val="lt1"/>
                </a:solidFill>
                <a:latin typeface="Montserrat"/>
                <a:ea typeface="Montserrat"/>
                <a:cs typeface="Montserrat"/>
                <a:sym typeface="Montserrat"/>
              </a:rPr>
              <a:t>partie : L’expérience de stage</a:t>
            </a:r>
          </a:p>
          <a:p>
            <a:pPr marL="0" marR="0" lvl="0" indent="0" algn="l" rtl="0">
              <a:lnSpc>
                <a:spcPct val="100000"/>
              </a:lnSpc>
              <a:spcBef>
                <a:spcPts val="0"/>
              </a:spcBef>
              <a:spcAft>
                <a:spcPts val="0"/>
              </a:spcAft>
              <a:buNone/>
            </a:pPr>
            <a:endParaRPr lang="fr-FR" sz="1800" b="1" i="0" u="none" strike="noStrike" cap="none" dirty="0" smtClean="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800" b="0" i="0" u="none" strike="noStrike" cap="none" dirty="0">
                <a:solidFill>
                  <a:schemeClr val="lt1"/>
                </a:solidFill>
                <a:latin typeface="Montserrat"/>
                <a:ea typeface="Montserrat"/>
                <a:cs typeface="Montserrat"/>
                <a:sym typeface="Montserrat"/>
              </a:rPr>
              <a:t>	</a:t>
            </a:r>
            <a:r>
              <a:rPr lang="fr-FR" sz="1800" dirty="0" smtClean="0">
                <a:solidFill>
                  <a:schemeClr val="lt1"/>
                </a:solidFill>
                <a:latin typeface="Montserrat"/>
                <a:ea typeface="Montserrat"/>
                <a:cs typeface="Montserrat"/>
                <a:sym typeface="Montserrat"/>
              </a:rPr>
              <a:t>1.1 Présentation d’Accueil Paysan</a:t>
            </a:r>
            <a:endParaRPr sz="1800" dirty="0"/>
          </a:p>
          <a:p>
            <a:pPr marL="0" marR="0" lvl="0" indent="0" algn="l" rtl="0">
              <a:lnSpc>
                <a:spcPct val="100000"/>
              </a:lnSpc>
              <a:spcBef>
                <a:spcPts val="0"/>
              </a:spcBef>
              <a:spcAft>
                <a:spcPts val="0"/>
              </a:spcAft>
              <a:buNone/>
            </a:pPr>
            <a:r>
              <a:rPr lang="fr-FR" sz="1800" b="0" i="0" u="none" strike="noStrike" cap="none" dirty="0">
                <a:solidFill>
                  <a:schemeClr val="lt1"/>
                </a:solidFill>
                <a:latin typeface="Montserrat"/>
                <a:ea typeface="Montserrat"/>
                <a:cs typeface="Montserrat"/>
                <a:sym typeface="Montserrat"/>
              </a:rPr>
              <a:t>	</a:t>
            </a:r>
            <a:r>
              <a:rPr lang="fr-FR" sz="1800" dirty="0" smtClean="0">
                <a:solidFill>
                  <a:schemeClr val="lt1"/>
                </a:solidFill>
                <a:latin typeface="Montserrat"/>
                <a:ea typeface="Montserrat"/>
                <a:cs typeface="Montserrat"/>
                <a:sym typeface="Montserrat"/>
              </a:rPr>
              <a:t>1.2</a:t>
            </a:r>
            <a:r>
              <a:rPr lang="fr-FR" sz="1800" b="0" i="0" u="none" strike="noStrike" cap="none" dirty="0" smtClean="0">
                <a:solidFill>
                  <a:schemeClr val="lt1"/>
                </a:solidFill>
                <a:latin typeface="Montserrat"/>
                <a:ea typeface="Montserrat"/>
                <a:cs typeface="Montserrat"/>
                <a:sym typeface="Montserrat"/>
              </a:rPr>
              <a:t> Les missions du stage </a:t>
            </a:r>
          </a:p>
          <a:p>
            <a:pPr marL="0" marR="0" lvl="0" indent="0" algn="l" rtl="0">
              <a:lnSpc>
                <a:spcPct val="100000"/>
              </a:lnSpc>
              <a:spcBef>
                <a:spcPts val="0"/>
              </a:spcBef>
              <a:spcAft>
                <a:spcPts val="0"/>
              </a:spcAft>
              <a:buNone/>
            </a:pPr>
            <a:endParaRPr sz="1800"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800" b="1" dirty="0" smtClean="0">
                <a:solidFill>
                  <a:schemeClr val="lt1"/>
                </a:solidFill>
                <a:latin typeface="Montserrat"/>
                <a:ea typeface="Montserrat"/>
                <a:cs typeface="Montserrat"/>
                <a:sym typeface="Montserrat"/>
              </a:rPr>
              <a:t>2) Deuxième partie : L’accueil en milieu rural comme levier de la</a:t>
            </a:r>
            <a:r>
              <a:rPr lang="fr-FR" sz="1800" b="1" dirty="0">
                <a:solidFill>
                  <a:schemeClr val="lt1"/>
                </a:solidFill>
                <a:latin typeface="Montserrat"/>
                <a:ea typeface="Montserrat"/>
                <a:cs typeface="Montserrat"/>
                <a:sym typeface="Montserrat"/>
              </a:rPr>
              <a:t> </a:t>
            </a:r>
            <a:r>
              <a:rPr lang="fr-FR" sz="1800" b="1" dirty="0" smtClean="0">
                <a:solidFill>
                  <a:schemeClr val="lt1"/>
                </a:solidFill>
                <a:latin typeface="Montserrat"/>
                <a:ea typeface="Montserrat"/>
                <a:cs typeface="Montserrat"/>
                <a:sym typeface="Montserrat"/>
              </a:rPr>
              <a:t>transition </a:t>
            </a:r>
            <a:r>
              <a:rPr lang="fr-FR" sz="1800" b="1" dirty="0" err="1" smtClean="0">
                <a:solidFill>
                  <a:schemeClr val="lt1"/>
                </a:solidFill>
                <a:latin typeface="Montserrat"/>
                <a:ea typeface="Montserrat"/>
                <a:cs typeface="Montserrat"/>
                <a:sym typeface="Montserrat"/>
              </a:rPr>
              <a:t>agroécologique</a:t>
            </a:r>
            <a:endParaRPr lang="fr-FR" sz="1800" b="1" dirty="0" smtClean="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800" dirty="0">
                <a:solidFill>
                  <a:schemeClr val="lt1"/>
                </a:solidFill>
                <a:latin typeface="Montserrat"/>
                <a:ea typeface="Montserrat"/>
                <a:cs typeface="Montserrat"/>
                <a:sym typeface="Montserrat"/>
              </a:rPr>
              <a:t>	</a:t>
            </a:r>
            <a:endParaRPr lang="fr-FR" sz="1800" dirty="0" smtClean="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800" dirty="0">
                <a:solidFill>
                  <a:schemeClr val="lt1"/>
                </a:solidFill>
                <a:latin typeface="Montserrat"/>
                <a:ea typeface="Montserrat"/>
                <a:cs typeface="Montserrat"/>
                <a:sym typeface="Montserrat"/>
              </a:rPr>
              <a:t>	</a:t>
            </a:r>
            <a:r>
              <a:rPr lang="fr-FR" sz="1800" dirty="0" smtClean="0">
                <a:solidFill>
                  <a:schemeClr val="lt1"/>
                </a:solidFill>
                <a:latin typeface="Montserrat"/>
                <a:ea typeface="Montserrat"/>
                <a:cs typeface="Montserrat"/>
                <a:sym typeface="Montserrat"/>
              </a:rPr>
              <a:t>2.1 Revue de littérature </a:t>
            </a:r>
          </a:p>
          <a:p>
            <a:pPr marL="0" marR="0" lvl="0" indent="0" algn="l" rtl="0">
              <a:lnSpc>
                <a:spcPct val="100000"/>
              </a:lnSpc>
              <a:spcBef>
                <a:spcPts val="0"/>
              </a:spcBef>
              <a:spcAft>
                <a:spcPts val="0"/>
              </a:spcAft>
              <a:buNone/>
            </a:pPr>
            <a:r>
              <a:rPr lang="fr-FR" sz="1800" dirty="0">
                <a:solidFill>
                  <a:schemeClr val="lt1"/>
                </a:solidFill>
                <a:latin typeface="Montserrat"/>
                <a:ea typeface="Montserrat"/>
                <a:cs typeface="Montserrat"/>
                <a:sym typeface="Montserrat"/>
              </a:rPr>
              <a:t>	</a:t>
            </a:r>
            <a:r>
              <a:rPr lang="fr-FR" sz="1800" dirty="0" smtClean="0">
                <a:solidFill>
                  <a:schemeClr val="lt1"/>
                </a:solidFill>
                <a:latin typeface="Montserrat"/>
                <a:ea typeface="Montserrat"/>
                <a:cs typeface="Montserrat"/>
                <a:sym typeface="Montserrat"/>
              </a:rPr>
              <a:t>2.2 Méthodologie et problématiques </a:t>
            </a:r>
          </a:p>
          <a:p>
            <a:pPr marL="0" marR="0" lvl="0" indent="0" algn="l" rtl="0">
              <a:lnSpc>
                <a:spcPct val="100000"/>
              </a:lnSpc>
              <a:spcBef>
                <a:spcPts val="0"/>
              </a:spcBef>
              <a:spcAft>
                <a:spcPts val="0"/>
              </a:spcAft>
              <a:buNone/>
            </a:pPr>
            <a:r>
              <a:rPr lang="fr-FR" sz="1800" dirty="0">
                <a:solidFill>
                  <a:schemeClr val="lt1"/>
                </a:solidFill>
                <a:latin typeface="Montserrat"/>
                <a:ea typeface="Montserrat"/>
                <a:cs typeface="Montserrat"/>
                <a:sym typeface="Montserrat"/>
              </a:rPr>
              <a:t>	</a:t>
            </a:r>
            <a:r>
              <a:rPr lang="fr-FR" sz="1800" dirty="0" smtClean="0">
                <a:solidFill>
                  <a:schemeClr val="lt1"/>
                </a:solidFill>
                <a:latin typeface="Montserrat"/>
                <a:ea typeface="Montserrat"/>
                <a:cs typeface="Montserrat"/>
                <a:sym typeface="Montserrat"/>
              </a:rPr>
              <a:t>2.3 Résultats </a:t>
            </a:r>
          </a:p>
          <a:p>
            <a:pPr marL="0" marR="0" lvl="0" indent="0" algn="l" rtl="0">
              <a:lnSpc>
                <a:spcPct val="100000"/>
              </a:lnSpc>
              <a:spcBef>
                <a:spcPts val="0"/>
              </a:spcBef>
              <a:spcAft>
                <a:spcPts val="0"/>
              </a:spcAft>
              <a:buNone/>
            </a:pPr>
            <a:endParaRPr lang="fr-FR" sz="1800" dirty="0">
              <a:solidFill>
                <a:schemeClr val="lt1"/>
              </a:solidFill>
              <a:latin typeface="Montserrat"/>
              <a:sym typeface="Montserrat"/>
            </a:endParaRPr>
          </a:p>
          <a:p>
            <a:pPr marL="0" marR="0" lvl="0" indent="0" algn="l" rtl="0">
              <a:lnSpc>
                <a:spcPct val="100000"/>
              </a:lnSpc>
              <a:spcBef>
                <a:spcPts val="0"/>
              </a:spcBef>
              <a:spcAft>
                <a:spcPts val="0"/>
              </a:spcAft>
              <a:buNone/>
            </a:pPr>
            <a:r>
              <a:rPr lang="fr-FR" sz="1800" b="1" dirty="0" smtClean="0">
                <a:solidFill>
                  <a:schemeClr val="lt1"/>
                </a:solidFill>
                <a:latin typeface="Montserrat"/>
                <a:sym typeface="Montserrat"/>
              </a:rPr>
              <a:t>Conclusion</a:t>
            </a:r>
            <a:endParaRPr sz="1800" b="1" dirty="0">
              <a:solidFill>
                <a:schemeClr val="dk1"/>
              </a:solidFill>
            </a:endParaRPr>
          </a:p>
          <a:p>
            <a:pPr marL="0" lvl="0" indent="0" algn="l" rtl="0">
              <a:spcBef>
                <a:spcPts val="0"/>
              </a:spcBef>
              <a:spcAft>
                <a:spcPts val="0"/>
              </a:spcAft>
              <a:buClr>
                <a:schemeClr val="dk1"/>
              </a:buClr>
              <a:buFont typeface="Arial"/>
              <a:buNone/>
            </a:pPr>
            <a:r>
              <a:rPr lang="fr-FR" sz="1600" dirty="0">
                <a:solidFill>
                  <a:schemeClr val="lt1"/>
                </a:solidFill>
                <a:latin typeface="Montserrat"/>
                <a:ea typeface="Montserrat"/>
                <a:cs typeface="Montserrat"/>
                <a:sym typeface="Montserrat"/>
              </a:rPr>
              <a:t>	</a:t>
            </a:r>
            <a:endParaRPr sz="1600" b="0" i="0" u="none" strike="noStrike" cap="none" dirty="0">
              <a:solidFill>
                <a:schemeClr val="lt1"/>
              </a:solidFill>
              <a:latin typeface="Montserrat"/>
              <a:ea typeface="Montserrat"/>
              <a:cs typeface="Montserrat"/>
              <a:sym typeface="Montserrat"/>
            </a:endParaRPr>
          </a:p>
        </p:txBody>
      </p:sp>
      <p:sp>
        <p:nvSpPr>
          <p:cNvPr id="96" name="Google Shape;96;p1"/>
          <p:cNvSpPr/>
          <p:nvPr/>
        </p:nvSpPr>
        <p:spPr>
          <a:xfrm>
            <a:off x="2" y="0"/>
            <a:ext cx="12191998" cy="1660849"/>
          </a:xfrm>
          <a:prstGeom prst="rect">
            <a:avLst/>
          </a:prstGeom>
          <a:solidFill>
            <a:srgbClr val="68BB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00" b="1" i="0" u="none" strike="noStrike" cap="none">
              <a:solidFill>
                <a:schemeClr val="lt1"/>
              </a:solidFill>
              <a:latin typeface="Montserrat"/>
              <a:ea typeface="Montserrat"/>
              <a:cs typeface="Montserrat"/>
              <a:sym typeface="Montserrat"/>
            </a:endParaRPr>
          </a:p>
        </p:txBody>
      </p:sp>
      <p:sp>
        <p:nvSpPr>
          <p:cNvPr id="98" name="Google Shape;98;p1"/>
          <p:cNvSpPr txBox="1"/>
          <p:nvPr/>
        </p:nvSpPr>
        <p:spPr>
          <a:xfrm>
            <a:off x="65485" y="638175"/>
            <a:ext cx="374332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dirty="0"/>
          </a:p>
        </p:txBody>
      </p:sp>
      <p:sp>
        <p:nvSpPr>
          <p:cNvPr id="6" name="Google Shape;115;p25"/>
          <p:cNvSpPr txBox="1"/>
          <p:nvPr/>
        </p:nvSpPr>
        <p:spPr>
          <a:xfrm>
            <a:off x="823351" y="476501"/>
            <a:ext cx="248470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smtClean="0">
                <a:solidFill>
                  <a:srgbClr val="002060"/>
                </a:solidFill>
                <a:latin typeface="Montserrat Medium"/>
                <a:ea typeface="Montserrat Medium"/>
                <a:cs typeface="Montserrat Medium"/>
                <a:sym typeface="Montserrat Medium"/>
              </a:rPr>
              <a:t>Déroulé </a:t>
            </a:r>
            <a:endParaRPr sz="4000" b="1" i="0" u="none" strike="noStrike" cap="none" dirty="0">
              <a:solidFill>
                <a:srgbClr val="002060"/>
              </a:solidFill>
              <a:latin typeface="Montserrat Medium"/>
              <a:ea typeface="Montserrat Medium"/>
              <a:cs typeface="Montserrat Medium"/>
              <a:sym typeface="Montserrat Medium"/>
            </a:endParaRPr>
          </a:p>
        </p:txBody>
      </p:sp>
      <p:pic>
        <p:nvPicPr>
          <p:cNvPr id="1026" name="Picture 2" descr="https://lh7-rt.googleusercontent.com/slidesz/AGV_vUe1mrdFuXzrpjxJhWdAhx1CPgse3Pt2hDAyTMd1m_onPBhl1HZ351BonXW94XwuLWhi7SymqkxiV4cdiCfGrob1qKIk2XM2xC-1aNBYBvjWgjKjhc4jVe94J7NWTV_rGxLSI5wfszIY4ClpkjJ38hc=s2048?key=IsvH30Ji1l65OFGCgIqL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119429" y="396240"/>
            <a:ext cx="2624580" cy="2689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785" t="184" r="11415" b="5928"/>
          <a:stretch/>
        </p:blipFill>
        <p:spPr>
          <a:xfrm>
            <a:off x="2267339" y="-9330"/>
            <a:ext cx="9924661" cy="6867330"/>
          </a:xfrm>
          <a:prstGeom prst="rect">
            <a:avLst/>
          </a:prstGeom>
        </p:spPr>
      </p:pic>
      <p:sp>
        <p:nvSpPr>
          <p:cNvPr id="201" name="Google Shape;201;p33"/>
          <p:cNvSpPr/>
          <p:nvPr/>
        </p:nvSpPr>
        <p:spPr>
          <a:xfrm>
            <a:off x="0" y="0"/>
            <a:ext cx="350070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352449" cy="6124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sz="2400" b="1" dirty="0" smtClean="0">
                <a:solidFill>
                  <a:schemeClr val="lt1"/>
                </a:solidFill>
                <a:latin typeface="Montserrat Medium"/>
                <a:ea typeface="Montserrat Medium"/>
                <a:cs typeface="Montserrat Medium"/>
                <a:sym typeface="Montserrat Medium"/>
              </a:rPr>
              <a:t>La multifonctionnalité en agriculture </a:t>
            </a:r>
          </a:p>
          <a:p>
            <a:pPr marL="0" marR="0" lvl="0" indent="0" algn="l" rtl="0">
              <a:lnSpc>
                <a:spcPct val="100000"/>
              </a:lnSpc>
              <a:spcBef>
                <a:spcPts val="0"/>
              </a:spcBef>
              <a:spcAft>
                <a:spcPts val="0"/>
              </a:spcAft>
              <a:buNone/>
            </a:pPr>
            <a:endParaRPr lang="fr-FR" sz="4000" b="1" i="0" u="none" strike="noStrike" cap="none" dirty="0" smtClean="0">
              <a:solidFill>
                <a:schemeClr val="lt1"/>
              </a:solidFill>
              <a:latin typeface="Montserrat Medium"/>
              <a:ea typeface="Montserrat Medium"/>
              <a:cs typeface="Montserrat Medium"/>
              <a:sym typeface="Montserrat Medium"/>
            </a:endParaRPr>
          </a:p>
          <a:p>
            <a:pPr lvl="0"/>
            <a:r>
              <a:rPr lang="fr-FR" dirty="0">
                <a:solidFill>
                  <a:schemeClr val="lt1"/>
                </a:solidFill>
                <a:latin typeface="Montserrat Medium"/>
                <a:ea typeface="Montserrat Medium"/>
                <a:cs typeface="Montserrat Medium"/>
                <a:sym typeface="Montserrat Medium"/>
              </a:rPr>
              <a:t>Sources : Parent, 2001 ; Hervieu, 2002 ; Laurent et </a:t>
            </a:r>
            <a:r>
              <a:rPr lang="fr-FR" dirty="0" err="1">
                <a:solidFill>
                  <a:schemeClr val="lt1"/>
                </a:solidFill>
                <a:latin typeface="Montserrat Medium"/>
                <a:ea typeface="Montserrat Medium"/>
                <a:cs typeface="Montserrat Medium"/>
                <a:sym typeface="Montserrat Medium"/>
              </a:rPr>
              <a:t>Mouriaux</a:t>
            </a:r>
            <a:r>
              <a:rPr lang="fr-FR" dirty="0">
                <a:solidFill>
                  <a:schemeClr val="lt1"/>
                </a:solidFill>
                <a:latin typeface="Montserrat Medium"/>
                <a:ea typeface="Montserrat Medium"/>
                <a:cs typeface="Montserrat Medium"/>
                <a:sym typeface="Montserrat Medium"/>
              </a:rPr>
              <a:t>, 1999 ; </a:t>
            </a:r>
            <a:r>
              <a:rPr lang="fr-FR" dirty="0" err="1">
                <a:solidFill>
                  <a:schemeClr val="lt1"/>
                </a:solidFill>
                <a:latin typeface="Montserrat Medium"/>
                <a:ea typeface="Montserrat Medium"/>
                <a:cs typeface="Montserrat Medium"/>
                <a:sym typeface="Montserrat Medium"/>
              </a:rPr>
              <a:t>Mondy</a:t>
            </a:r>
            <a:r>
              <a:rPr lang="fr-FR" dirty="0">
                <a:solidFill>
                  <a:schemeClr val="lt1"/>
                </a:solidFill>
                <a:latin typeface="Montserrat Medium"/>
                <a:ea typeface="Montserrat Medium"/>
                <a:cs typeface="Montserrat Medium"/>
                <a:sym typeface="Montserrat Medium"/>
              </a:rPr>
              <a:t> et </a:t>
            </a:r>
            <a:r>
              <a:rPr lang="fr-FR" dirty="0" err="1">
                <a:solidFill>
                  <a:schemeClr val="lt1"/>
                </a:solidFill>
                <a:latin typeface="Montserrat Medium"/>
                <a:ea typeface="Montserrat Medium"/>
                <a:cs typeface="Montserrat Medium"/>
                <a:sym typeface="Montserrat Medium"/>
              </a:rPr>
              <a:t>Terrieux</a:t>
            </a:r>
            <a:r>
              <a:rPr lang="fr-FR" dirty="0">
                <a:solidFill>
                  <a:schemeClr val="lt1"/>
                </a:solidFill>
                <a:latin typeface="Montserrat Medium"/>
                <a:ea typeface="Montserrat Medium"/>
                <a:cs typeface="Montserrat Medium"/>
                <a:sym typeface="Montserrat Medium"/>
              </a:rPr>
              <a:t>, 2020 ; </a:t>
            </a:r>
          </a:p>
          <a:p>
            <a:pPr lvl="0"/>
            <a:r>
              <a:rPr lang="fr-FR" dirty="0">
                <a:solidFill>
                  <a:schemeClr val="lt1"/>
                </a:solidFill>
                <a:latin typeface="Montserrat Medium"/>
                <a:ea typeface="Montserrat Medium"/>
                <a:cs typeface="Montserrat Medium"/>
                <a:sym typeface="Montserrat Medium"/>
              </a:rPr>
              <a:t>FNAP, 2021 ; </a:t>
            </a:r>
            <a:r>
              <a:rPr lang="fr-FR" dirty="0" err="1">
                <a:solidFill>
                  <a:schemeClr val="lt1"/>
                </a:solidFill>
                <a:latin typeface="Montserrat Medium"/>
                <a:ea typeface="Montserrat Medium"/>
                <a:cs typeface="Montserrat Medium"/>
                <a:sym typeface="Montserrat Medium"/>
              </a:rPr>
              <a:t>Mondy</a:t>
            </a:r>
            <a:r>
              <a:rPr lang="fr-FR" dirty="0">
                <a:solidFill>
                  <a:schemeClr val="lt1"/>
                </a:solidFill>
                <a:latin typeface="Montserrat Medium"/>
                <a:ea typeface="Montserrat Medium"/>
                <a:cs typeface="Montserrat Medium"/>
                <a:sym typeface="Montserrat Medium"/>
              </a:rPr>
              <a:t>, </a:t>
            </a:r>
            <a:r>
              <a:rPr lang="fr-FR" dirty="0" smtClean="0">
                <a:solidFill>
                  <a:schemeClr val="lt1"/>
                </a:solidFill>
                <a:latin typeface="Montserrat Medium"/>
                <a:ea typeface="Montserrat Medium"/>
                <a:cs typeface="Montserrat Medium"/>
                <a:sym typeface="Montserrat Medium"/>
              </a:rPr>
              <a:t>2014</a:t>
            </a:r>
            <a:endParaRPr lang="fr-FR"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lang="fr-FR" sz="40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sp>
        <p:nvSpPr>
          <p:cNvPr id="20" name="Ellipse 19"/>
          <p:cNvSpPr/>
          <p:nvPr/>
        </p:nvSpPr>
        <p:spPr>
          <a:xfrm>
            <a:off x="5423176" y="2704602"/>
            <a:ext cx="4575111" cy="143946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Dans les années 1980/1990 des </a:t>
            </a:r>
            <a:r>
              <a:rPr lang="fr-FR" sz="1800" b="1" dirty="0" smtClean="0"/>
              <a:t>débats</a:t>
            </a:r>
            <a:r>
              <a:rPr lang="fr-FR" sz="1800" dirty="0" smtClean="0"/>
              <a:t> surgissent </a:t>
            </a:r>
            <a:r>
              <a:rPr lang="fr-FR" sz="1800" b="1" dirty="0" smtClean="0"/>
              <a:t>sur la place à accorder au monde agricole</a:t>
            </a:r>
            <a:r>
              <a:rPr lang="fr-FR" sz="1800" dirty="0" smtClean="0"/>
              <a:t> </a:t>
            </a:r>
          </a:p>
        </p:txBody>
      </p:sp>
      <p:sp>
        <p:nvSpPr>
          <p:cNvPr id="4" name="Rectangle 3"/>
          <p:cNvSpPr/>
          <p:nvPr/>
        </p:nvSpPr>
        <p:spPr>
          <a:xfrm>
            <a:off x="3545830" y="4583184"/>
            <a:ext cx="7996335" cy="20565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Emergence d’une </a:t>
            </a:r>
            <a:r>
              <a:rPr lang="fr-FR" sz="1800" b="1" dirty="0" smtClean="0">
                <a:solidFill>
                  <a:schemeClr val="tx1"/>
                </a:solidFill>
              </a:rPr>
              <a:t>conception multifonctionnelle de l’agriculture </a:t>
            </a:r>
          </a:p>
          <a:p>
            <a:pPr algn="ctr"/>
            <a:r>
              <a:rPr lang="fr-FR" sz="1600" dirty="0" smtClean="0">
                <a:solidFill>
                  <a:schemeClr val="tx1"/>
                </a:solidFill>
              </a:rPr>
              <a:t>(Etats généraux du développement agricole 1982, Sommet de Rio 1992, Gouvernement Jospin, Loi d’Orientation Agricole 1999)</a:t>
            </a:r>
          </a:p>
          <a:p>
            <a:pPr algn="ctr"/>
            <a:endParaRPr lang="fr-FR" dirty="0" smtClean="0">
              <a:solidFill>
                <a:schemeClr val="tx1"/>
              </a:solidFill>
            </a:endParaRPr>
          </a:p>
          <a:p>
            <a:pPr algn="ctr"/>
            <a:r>
              <a:rPr lang="fr-FR" sz="1600" i="1" dirty="0">
                <a:solidFill>
                  <a:schemeClr val="tx1"/>
                </a:solidFill>
              </a:rPr>
              <a:t>« L’agriculture n’est pas que production de denrées et </a:t>
            </a:r>
            <a:r>
              <a:rPr lang="fr-FR" sz="1600" i="1" u="sng" dirty="0">
                <a:solidFill>
                  <a:schemeClr val="tx1"/>
                </a:solidFill>
              </a:rPr>
              <a:t>elle ne peut être désolidarisée de la vie rurale dans son ensemble</a:t>
            </a:r>
            <a:r>
              <a:rPr lang="fr-FR" sz="1600" i="1" dirty="0">
                <a:solidFill>
                  <a:schemeClr val="tx1"/>
                </a:solidFill>
              </a:rPr>
              <a:t>. (...) Elle remplit une fonction de production mais aussi </a:t>
            </a:r>
            <a:r>
              <a:rPr lang="fr-FR" sz="1600" i="1" u="sng" dirty="0">
                <a:solidFill>
                  <a:schemeClr val="tx1"/>
                </a:solidFill>
              </a:rPr>
              <a:t>des fonctions sociales, économiques, environnementales et culturelles</a:t>
            </a:r>
            <a:r>
              <a:rPr lang="fr-FR" sz="1600" i="1" dirty="0">
                <a:solidFill>
                  <a:schemeClr val="tx1"/>
                </a:solidFill>
              </a:rPr>
              <a:t>. » (Parent 2001, p.22) </a:t>
            </a:r>
            <a:endParaRPr lang="fr-FR" sz="1600" dirty="0">
              <a:solidFill>
                <a:schemeClr val="tx1"/>
              </a:solidFill>
            </a:endParaRPr>
          </a:p>
        </p:txBody>
      </p:sp>
      <p:sp>
        <p:nvSpPr>
          <p:cNvPr id="21" name="Rectangle 20"/>
          <p:cNvSpPr/>
          <p:nvPr/>
        </p:nvSpPr>
        <p:spPr>
          <a:xfrm>
            <a:off x="3671267" y="1039019"/>
            <a:ext cx="3996951" cy="14852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tx1"/>
                </a:solidFill>
              </a:rPr>
              <a:t>Conséquences socioéconomiques </a:t>
            </a:r>
            <a:r>
              <a:rPr lang="fr-FR" dirty="0">
                <a:solidFill>
                  <a:schemeClr val="tx1"/>
                </a:solidFill>
              </a:rPr>
              <a:t>(dévitalisation du monde rural, rupture producteurs-consommateurs, concentration des exploitations, baisse du nombre d’agriculteurs)</a:t>
            </a:r>
          </a:p>
        </p:txBody>
      </p:sp>
      <p:sp>
        <p:nvSpPr>
          <p:cNvPr id="22" name="Rectangle 21"/>
          <p:cNvSpPr/>
          <p:nvPr/>
        </p:nvSpPr>
        <p:spPr>
          <a:xfrm>
            <a:off x="5199493" y="116070"/>
            <a:ext cx="5022475" cy="7426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L’après-guerre a été </a:t>
            </a:r>
            <a:r>
              <a:rPr lang="fr-FR" sz="1600" dirty="0"/>
              <a:t>marquée par </a:t>
            </a:r>
            <a:r>
              <a:rPr lang="fr-FR" sz="1600" b="1" dirty="0"/>
              <a:t>la modernisation et l’intensification de l’agriculture </a:t>
            </a:r>
          </a:p>
        </p:txBody>
      </p:sp>
      <p:sp>
        <p:nvSpPr>
          <p:cNvPr id="24" name="Rectangle 23"/>
          <p:cNvSpPr/>
          <p:nvPr/>
        </p:nvSpPr>
        <p:spPr>
          <a:xfrm>
            <a:off x="7926542" y="1026628"/>
            <a:ext cx="3782358" cy="14852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tx1"/>
                </a:solidFill>
              </a:rPr>
              <a:t>Conséquences écologiques </a:t>
            </a:r>
          </a:p>
          <a:p>
            <a:pPr algn="ctr"/>
            <a:r>
              <a:rPr lang="fr-FR" dirty="0">
                <a:solidFill>
                  <a:schemeClr val="tx1"/>
                </a:solidFill>
              </a:rPr>
              <a:t>(rupture agriculture-milieux naturels, dépassement des frontières planétaires)</a:t>
            </a:r>
          </a:p>
          <a:p>
            <a:pPr algn="ctr"/>
            <a:endParaRPr lang="fr-FR" dirty="0"/>
          </a:p>
        </p:txBody>
      </p:sp>
      <p:cxnSp>
        <p:nvCxnSpPr>
          <p:cNvPr id="8" name="Connecteur droit avec flèche 7"/>
          <p:cNvCxnSpPr>
            <a:stCxn id="22" idx="2"/>
          </p:cNvCxnSpPr>
          <p:nvPr/>
        </p:nvCxnSpPr>
        <p:spPr>
          <a:xfrm>
            <a:off x="7710731" y="858703"/>
            <a:ext cx="2106990" cy="4391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Connecteur droit avec flèche 13"/>
          <p:cNvCxnSpPr>
            <a:stCxn id="22" idx="2"/>
          </p:cNvCxnSpPr>
          <p:nvPr/>
        </p:nvCxnSpPr>
        <p:spPr>
          <a:xfrm flipH="1">
            <a:off x="5562447" y="858703"/>
            <a:ext cx="2148284" cy="3076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Connecteur droit avec flèche 30"/>
          <p:cNvCxnSpPr/>
          <p:nvPr/>
        </p:nvCxnSpPr>
        <p:spPr>
          <a:xfrm>
            <a:off x="5625711" y="2374681"/>
            <a:ext cx="612691" cy="6670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Connecteur droit avec flèche 34"/>
          <p:cNvCxnSpPr/>
          <p:nvPr/>
        </p:nvCxnSpPr>
        <p:spPr>
          <a:xfrm flipH="1">
            <a:off x="9126322" y="2333778"/>
            <a:ext cx="691399" cy="7080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Connecteur droit avec flèche 42"/>
          <p:cNvCxnSpPr/>
          <p:nvPr/>
        </p:nvCxnSpPr>
        <p:spPr>
          <a:xfrm>
            <a:off x="7710730" y="3918677"/>
            <a:ext cx="1" cy="66450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6"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47"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48"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8" name="Image 17"/>
          <p:cNvPicPr/>
          <p:nvPr/>
        </p:nvPicPr>
        <p:blipFill>
          <a:blip r:embed="rId5"/>
          <a:stretch>
            <a:fillRect/>
          </a:stretch>
        </p:blipFill>
        <p:spPr>
          <a:xfrm>
            <a:off x="9978070" y="2016226"/>
            <a:ext cx="2193715" cy="2051107"/>
          </a:xfrm>
          <a:prstGeom prst="rect">
            <a:avLst/>
          </a:prstGeom>
          <a:noFill/>
          <a:ln>
            <a:noFill/>
            <a:prstDash/>
          </a:ln>
        </p:spPr>
      </p:pic>
    </p:spTree>
    <p:extLst>
      <p:ext uri="{BB962C8B-B14F-4D97-AF65-F5344CB8AC3E}">
        <p14:creationId xmlns:p14="http://schemas.microsoft.com/office/powerpoint/2010/main" val="259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21" grpId="0" animBg="1"/>
      <p:bldP spid="2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785" t="184" r="11415" b="5928"/>
          <a:stretch/>
        </p:blipFill>
        <p:spPr>
          <a:xfrm>
            <a:off x="2267339" y="-9330"/>
            <a:ext cx="9924661" cy="6867330"/>
          </a:xfrm>
          <a:prstGeom prst="rect">
            <a:avLst/>
          </a:prstGeom>
        </p:spPr>
      </p:pic>
      <p:sp>
        <p:nvSpPr>
          <p:cNvPr id="201" name="Google Shape;201;p33"/>
          <p:cNvSpPr/>
          <p:nvPr/>
        </p:nvSpPr>
        <p:spPr>
          <a:xfrm>
            <a:off x="0" y="-9330"/>
            <a:ext cx="3294627"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9" y="340601"/>
            <a:ext cx="3112014" cy="4955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sz="2400" b="1" dirty="0" smtClean="0">
                <a:solidFill>
                  <a:schemeClr val="lt1"/>
                </a:solidFill>
                <a:latin typeface="Montserrat Medium"/>
                <a:ea typeface="Montserrat Medium"/>
                <a:cs typeface="Montserrat Medium"/>
                <a:sym typeface="Montserrat Medium"/>
              </a:rPr>
              <a:t>L’agroécologie</a:t>
            </a:r>
          </a:p>
          <a:p>
            <a:pPr marL="0" marR="0" lvl="0" indent="0" algn="l" rtl="0">
              <a:lnSpc>
                <a:spcPct val="100000"/>
              </a:lnSpc>
              <a:spcBef>
                <a:spcPts val="0"/>
              </a:spcBef>
              <a:spcAft>
                <a:spcPts val="0"/>
              </a:spcAft>
              <a:buNone/>
            </a:pPr>
            <a:endParaRPr lang="fr-FR" sz="24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dirty="0" smtClean="0">
                <a:solidFill>
                  <a:schemeClr val="lt1"/>
                </a:solidFill>
                <a:latin typeface="Montserrat Medium"/>
                <a:ea typeface="Montserrat Medium"/>
                <a:cs typeface="Montserrat Medium"/>
                <a:sym typeface="Montserrat Medium"/>
              </a:rPr>
              <a:t>Sources : Francis et al., 2003 ; </a:t>
            </a:r>
            <a:r>
              <a:rPr lang="fr-FR" dirty="0" err="1" smtClean="0">
                <a:solidFill>
                  <a:schemeClr val="lt1"/>
                </a:solidFill>
                <a:latin typeface="Montserrat Medium"/>
                <a:ea typeface="Montserrat Medium"/>
                <a:cs typeface="Montserrat Medium"/>
                <a:sym typeface="Montserrat Medium"/>
              </a:rPr>
              <a:t>Sivini</a:t>
            </a:r>
            <a:r>
              <a:rPr lang="fr-FR" dirty="0" smtClean="0">
                <a:solidFill>
                  <a:schemeClr val="lt1"/>
                </a:solidFill>
                <a:latin typeface="Montserrat Medium"/>
                <a:ea typeface="Montserrat Medium"/>
                <a:cs typeface="Montserrat Medium"/>
                <a:sym typeface="Montserrat Medium"/>
              </a:rPr>
              <a:t> et Vitale, 2023 ; FAO, 2018 ; Parent, 2001 ; Hervieu, 2002 ; Laurent et </a:t>
            </a:r>
            <a:r>
              <a:rPr lang="fr-FR" dirty="0" err="1" smtClean="0">
                <a:solidFill>
                  <a:schemeClr val="lt1"/>
                </a:solidFill>
                <a:latin typeface="Montserrat Medium"/>
                <a:ea typeface="Montserrat Medium"/>
                <a:cs typeface="Montserrat Medium"/>
                <a:sym typeface="Montserrat Medium"/>
              </a:rPr>
              <a:t>Mouriaux</a:t>
            </a:r>
            <a:r>
              <a:rPr lang="fr-FR" dirty="0" smtClean="0">
                <a:solidFill>
                  <a:schemeClr val="lt1"/>
                </a:solidFill>
                <a:latin typeface="Montserrat Medium"/>
                <a:ea typeface="Montserrat Medium"/>
                <a:cs typeface="Montserrat Medium"/>
                <a:sym typeface="Montserrat Medium"/>
              </a:rPr>
              <a:t>, 1999 ; </a:t>
            </a:r>
            <a:r>
              <a:rPr lang="fr-FR" dirty="0" err="1" smtClean="0">
                <a:solidFill>
                  <a:schemeClr val="lt1"/>
                </a:solidFill>
                <a:latin typeface="Montserrat Medium"/>
                <a:ea typeface="Montserrat Medium"/>
                <a:cs typeface="Montserrat Medium"/>
                <a:sym typeface="Montserrat Medium"/>
              </a:rPr>
              <a:t>Mondy</a:t>
            </a:r>
            <a:r>
              <a:rPr lang="fr-FR" dirty="0" smtClean="0">
                <a:solidFill>
                  <a:schemeClr val="lt1"/>
                </a:solidFill>
                <a:latin typeface="Montserrat Medium"/>
                <a:ea typeface="Montserrat Medium"/>
                <a:cs typeface="Montserrat Medium"/>
                <a:sym typeface="Montserrat Medium"/>
              </a:rPr>
              <a:t> et </a:t>
            </a:r>
            <a:r>
              <a:rPr lang="fr-FR" dirty="0" err="1" smtClean="0">
                <a:solidFill>
                  <a:schemeClr val="lt1"/>
                </a:solidFill>
                <a:latin typeface="Montserrat Medium"/>
                <a:ea typeface="Montserrat Medium"/>
                <a:cs typeface="Montserrat Medium"/>
                <a:sym typeface="Montserrat Medium"/>
              </a:rPr>
              <a:t>Terrieux</a:t>
            </a:r>
            <a:r>
              <a:rPr lang="fr-FR" dirty="0" smtClean="0">
                <a:solidFill>
                  <a:schemeClr val="lt1"/>
                </a:solidFill>
                <a:latin typeface="Montserrat Medium"/>
                <a:ea typeface="Montserrat Medium"/>
                <a:cs typeface="Montserrat Medium"/>
                <a:sym typeface="Montserrat Medium"/>
              </a:rPr>
              <a:t>, 2020 ; Gargano et al., 2021</a:t>
            </a:r>
            <a:endParaRPr lang="fr-FR" i="0" u="none" strike="noStrike" cap="none" dirty="0" smtClean="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sp>
        <p:nvSpPr>
          <p:cNvPr id="4" name="Rectangle 3"/>
          <p:cNvSpPr/>
          <p:nvPr/>
        </p:nvSpPr>
        <p:spPr>
          <a:xfrm>
            <a:off x="3657600" y="1982301"/>
            <a:ext cx="8267945" cy="195701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sz="1600" dirty="0" err="1" smtClean="0">
                <a:solidFill>
                  <a:schemeClr val="tx1"/>
                </a:solidFill>
              </a:rPr>
              <a:t>Selon</a:t>
            </a:r>
            <a:r>
              <a:rPr lang="en-US" sz="1600" dirty="0" smtClean="0">
                <a:solidFill>
                  <a:schemeClr val="tx1"/>
                </a:solidFill>
              </a:rPr>
              <a:t> </a:t>
            </a:r>
            <a:r>
              <a:rPr lang="en-US" sz="1600" dirty="0">
                <a:solidFill>
                  <a:schemeClr val="tx1"/>
                </a:solidFill>
              </a:rPr>
              <a:t>la </a:t>
            </a:r>
            <a:r>
              <a:rPr lang="en-US" sz="1600" i="1" dirty="0">
                <a:solidFill>
                  <a:schemeClr val="tx1"/>
                </a:solidFill>
              </a:rPr>
              <a:t>Food and Agriculture </a:t>
            </a:r>
            <a:r>
              <a:rPr lang="en-US" sz="1600" i="1" dirty="0" err="1">
                <a:solidFill>
                  <a:schemeClr val="tx1"/>
                </a:solidFill>
              </a:rPr>
              <a:t>Organisation</a:t>
            </a:r>
            <a:r>
              <a:rPr lang="en-US" sz="1600" i="1" dirty="0">
                <a:solidFill>
                  <a:schemeClr val="tx1"/>
                </a:solidFill>
              </a:rPr>
              <a:t> of the United Nations </a:t>
            </a:r>
            <a:r>
              <a:rPr lang="en-US" sz="1600" dirty="0">
                <a:solidFill>
                  <a:schemeClr val="tx1"/>
                </a:solidFill>
              </a:rPr>
              <a:t>(</a:t>
            </a:r>
            <a:r>
              <a:rPr lang="en-US" sz="1600" dirty="0" smtClean="0">
                <a:solidFill>
                  <a:schemeClr val="tx1"/>
                </a:solidFill>
              </a:rPr>
              <a:t>FAO, 2018) </a:t>
            </a:r>
            <a:r>
              <a:rPr lang="en-US" sz="1600" dirty="0">
                <a:solidFill>
                  <a:schemeClr val="tx1"/>
                </a:solidFill>
              </a:rPr>
              <a:t>: </a:t>
            </a:r>
            <a:endParaRPr lang="en-US" sz="1600" dirty="0" smtClean="0">
              <a:solidFill>
                <a:schemeClr val="tx1"/>
              </a:solidFill>
            </a:endParaRPr>
          </a:p>
          <a:p>
            <a:pPr algn="ctr"/>
            <a:endParaRPr lang="en-US" sz="1600" dirty="0">
              <a:solidFill>
                <a:schemeClr val="tx1"/>
              </a:solidFill>
            </a:endParaRPr>
          </a:p>
          <a:p>
            <a:pPr algn="ctr"/>
            <a:r>
              <a:rPr lang="fr-FR" sz="1500" i="1" dirty="0">
                <a:solidFill>
                  <a:schemeClr val="tx1"/>
                </a:solidFill>
              </a:rPr>
              <a:t>« L’agroécologie est une approche intégrée qui applique simultanément des concepts et des principes écologiques et sociaux à la conception et à la gestion des systèmes alimentaires et agricoles. Elle cherche à optimiser les interactions entre les plantes, les animaux, les humains et l’environnement tout en prenant en considération les aspects sociaux qui doivent être abordés pour un système alimentaire durable et équitable. </a:t>
            </a:r>
            <a:r>
              <a:rPr lang="fr-FR" sz="1500" i="1" dirty="0" smtClean="0">
                <a:solidFill>
                  <a:schemeClr val="tx1"/>
                </a:solidFill>
              </a:rPr>
              <a:t>»</a:t>
            </a:r>
            <a:endParaRPr lang="fr-FR" sz="1500" dirty="0">
              <a:solidFill>
                <a:schemeClr val="tx1"/>
              </a:solidFill>
            </a:endParaRPr>
          </a:p>
        </p:txBody>
      </p:sp>
      <p:sp>
        <p:nvSpPr>
          <p:cNvPr id="22" name="Rectangle 21"/>
          <p:cNvSpPr/>
          <p:nvPr/>
        </p:nvSpPr>
        <p:spPr>
          <a:xfrm>
            <a:off x="4721854" y="162495"/>
            <a:ext cx="6411045" cy="4386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Années 1920 : L’agroécologie dans la littérature scientifique</a:t>
            </a:r>
            <a:endParaRPr lang="fr-FR" sz="1800" b="1" dirty="0"/>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sp>
        <p:nvSpPr>
          <p:cNvPr id="25" name="Rectangle 24"/>
          <p:cNvSpPr/>
          <p:nvPr/>
        </p:nvSpPr>
        <p:spPr>
          <a:xfrm>
            <a:off x="3564294" y="740039"/>
            <a:ext cx="8413102" cy="5265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1970 : L’agroécologie émerge sous forme de pratiques agricoles et de mouvements citoyens</a:t>
            </a:r>
            <a:endParaRPr lang="fr-FR" sz="1800" b="1" dirty="0"/>
          </a:p>
        </p:txBody>
      </p:sp>
      <p:sp>
        <p:nvSpPr>
          <p:cNvPr id="26" name="Rectangle 25"/>
          <p:cNvSpPr/>
          <p:nvPr/>
        </p:nvSpPr>
        <p:spPr>
          <a:xfrm>
            <a:off x="3397668" y="1384629"/>
            <a:ext cx="8691291" cy="5083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2000 : L’agroécologie atteint une place centrale dans les politiques publiques à diverses échelles</a:t>
            </a:r>
            <a:endParaRPr lang="fr-FR" sz="1800" b="1" dirty="0"/>
          </a:p>
        </p:txBody>
      </p:sp>
      <p:sp>
        <p:nvSpPr>
          <p:cNvPr id="2" name="Ellipse 1"/>
          <p:cNvSpPr/>
          <p:nvPr/>
        </p:nvSpPr>
        <p:spPr>
          <a:xfrm>
            <a:off x="3599213" y="3974490"/>
            <a:ext cx="3944164" cy="156600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Trois</a:t>
            </a:r>
            <a:r>
              <a:rPr lang="en-US" sz="1600" dirty="0">
                <a:solidFill>
                  <a:schemeClr val="tx1"/>
                </a:solidFill>
              </a:rPr>
              <a:t> dimensions </a:t>
            </a:r>
            <a:r>
              <a:rPr lang="en-US" sz="1600" dirty="0" err="1">
                <a:solidFill>
                  <a:schemeClr val="tx1"/>
                </a:solidFill>
              </a:rPr>
              <a:t>complémentaires</a:t>
            </a:r>
            <a:r>
              <a:rPr lang="en-US" sz="1600" dirty="0">
                <a:solidFill>
                  <a:schemeClr val="tx1"/>
                </a:solidFill>
              </a:rPr>
              <a:t> : discipline </a:t>
            </a:r>
            <a:r>
              <a:rPr lang="en-US" sz="1600" dirty="0" err="1">
                <a:solidFill>
                  <a:schemeClr val="tx1"/>
                </a:solidFill>
              </a:rPr>
              <a:t>scientifique</a:t>
            </a:r>
            <a:r>
              <a:rPr lang="en-US" sz="1600" dirty="0">
                <a:solidFill>
                  <a:schemeClr val="tx1"/>
                </a:solidFill>
              </a:rPr>
              <a:t>, ensemble de </a:t>
            </a:r>
            <a:r>
              <a:rPr lang="en-US" sz="1600" dirty="0" err="1">
                <a:solidFill>
                  <a:schemeClr val="tx1"/>
                </a:solidFill>
              </a:rPr>
              <a:t>pratiques</a:t>
            </a:r>
            <a:r>
              <a:rPr lang="en-US" sz="1600" dirty="0">
                <a:solidFill>
                  <a:schemeClr val="tx1"/>
                </a:solidFill>
              </a:rPr>
              <a:t> </a:t>
            </a:r>
            <a:r>
              <a:rPr lang="en-US" sz="1600" dirty="0" err="1">
                <a:solidFill>
                  <a:schemeClr val="tx1"/>
                </a:solidFill>
              </a:rPr>
              <a:t>agricoles</a:t>
            </a:r>
            <a:r>
              <a:rPr lang="en-US" sz="1600" dirty="0">
                <a:solidFill>
                  <a:schemeClr val="tx1"/>
                </a:solidFill>
              </a:rPr>
              <a:t>, </a:t>
            </a:r>
            <a:r>
              <a:rPr lang="en-US" sz="1600" dirty="0" err="1">
                <a:solidFill>
                  <a:schemeClr val="tx1"/>
                </a:solidFill>
              </a:rPr>
              <a:t>mouvement</a:t>
            </a:r>
            <a:r>
              <a:rPr lang="en-US" sz="1600" dirty="0">
                <a:solidFill>
                  <a:schemeClr val="tx1"/>
                </a:solidFill>
              </a:rPr>
              <a:t> </a:t>
            </a:r>
            <a:r>
              <a:rPr lang="en-US" sz="1600" dirty="0" smtClean="0">
                <a:solidFill>
                  <a:schemeClr val="tx1"/>
                </a:solidFill>
              </a:rPr>
              <a:t>social </a:t>
            </a:r>
            <a:endParaRPr lang="en-US" sz="1600" dirty="0">
              <a:solidFill>
                <a:schemeClr val="tx1"/>
              </a:solidFill>
            </a:endParaRPr>
          </a:p>
        </p:txBody>
      </p:sp>
      <p:sp>
        <p:nvSpPr>
          <p:cNvPr id="27" name="Ellipse 26"/>
          <p:cNvSpPr/>
          <p:nvPr/>
        </p:nvSpPr>
        <p:spPr>
          <a:xfrm>
            <a:off x="4532992" y="6045293"/>
            <a:ext cx="2103955" cy="648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Solutions </a:t>
            </a:r>
            <a:r>
              <a:rPr lang="en-US" sz="1600" dirty="0" err="1" smtClean="0">
                <a:solidFill>
                  <a:schemeClr val="tx1"/>
                </a:solidFill>
              </a:rPr>
              <a:t>holistiques</a:t>
            </a:r>
            <a:r>
              <a:rPr lang="en-US" sz="1600" dirty="0" smtClean="0">
                <a:solidFill>
                  <a:schemeClr val="tx1"/>
                </a:solidFill>
              </a:rPr>
              <a:t> </a:t>
            </a:r>
            <a:endParaRPr lang="en-US" sz="1600" dirty="0">
              <a:solidFill>
                <a:schemeClr val="tx1"/>
              </a:solidFill>
            </a:endParaRPr>
          </a:p>
        </p:txBody>
      </p:sp>
      <p:sp>
        <p:nvSpPr>
          <p:cNvPr id="28" name="Ellipse 27"/>
          <p:cNvSpPr/>
          <p:nvPr/>
        </p:nvSpPr>
        <p:spPr>
          <a:xfrm>
            <a:off x="8454549" y="5626536"/>
            <a:ext cx="2957804" cy="122213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Approche</a:t>
            </a:r>
            <a:r>
              <a:rPr lang="en-US" sz="1600" dirty="0">
                <a:solidFill>
                  <a:schemeClr val="tx1"/>
                </a:solidFill>
              </a:rPr>
              <a:t> </a:t>
            </a:r>
            <a:r>
              <a:rPr lang="en-US" sz="1600" i="1" dirty="0">
                <a:solidFill>
                  <a:schemeClr val="tx1"/>
                </a:solidFill>
              </a:rPr>
              <a:t>bottom-up </a:t>
            </a:r>
            <a:r>
              <a:rPr lang="en-US" sz="1600" dirty="0">
                <a:solidFill>
                  <a:schemeClr val="tx1"/>
                </a:solidFill>
              </a:rPr>
              <a:t>et </a:t>
            </a:r>
            <a:r>
              <a:rPr lang="en-US" sz="1600" dirty="0" err="1" smtClean="0">
                <a:solidFill>
                  <a:schemeClr val="tx1"/>
                </a:solidFill>
              </a:rPr>
              <a:t>territoriale</a:t>
            </a:r>
            <a:endParaRPr lang="en-US" sz="1600" dirty="0">
              <a:solidFill>
                <a:schemeClr val="tx1"/>
              </a:solidFill>
            </a:endParaRPr>
          </a:p>
        </p:txBody>
      </p:sp>
      <p:sp>
        <p:nvSpPr>
          <p:cNvPr id="29" name="Ellipse 28"/>
          <p:cNvSpPr/>
          <p:nvPr/>
        </p:nvSpPr>
        <p:spPr>
          <a:xfrm>
            <a:off x="8243644" y="4265031"/>
            <a:ext cx="3379614" cy="9816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Co-creation de </a:t>
            </a:r>
            <a:r>
              <a:rPr lang="en-US" sz="1600" dirty="0" err="1" smtClean="0">
                <a:solidFill>
                  <a:schemeClr val="tx1"/>
                </a:solidFill>
              </a:rPr>
              <a:t>savoirs</a:t>
            </a:r>
            <a:r>
              <a:rPr lang="en-US" sz="1600" dirty="0" smtClean="0">
                <a:solidFill>
                  <a:schemeClr val="tx1"/>
                </a:solidFill>
              </a:rPr>
              <a:t> </a:t>
            </a:r>
            <a:r>
              <a:rPr lang="en-US" sz="1600" dirty="0">
                <a:solidFill>
                  <a:schemeClr val="tx1"/>
                </a:solidFill>
              </a:rPr>
              <a:t>entre les parties </a:t>
            </a:r>
            <a:r>
              <a:rPr lang="en-US" sz="1600" dirty="0" err="1">
                <a:solidFill>
                  <a:schemeClr val="tx1"/>
                </a:solidFill>
              </a:rPr>
              <a:t>prenantes</a:t>
            </a:r>
            <a:r>
              <a:rPr lang="en-US" sz="1600" dirty="0">
                <a:solidFill>
                  <a:schemeClr val="tx1"/>
                </a:solidFill>
              </a:rPr>
              <a:t> </a:t>
            </a:r>
          </a:p>
        </p:txBody>
      </p:sp>
      <p:cxnSp>
        <p:nvCxnSpPr>
          <p:cNvPr id="5" name="Connecteur droit avec flèche 4"/>
          <p:cNvCxnSpPr>
            <a:stCxn id="2" idx="4"/>
          </p:cNvCxnSpPr>
          <p:nvPr/>
        </p:nvCxnSpPr>
        <p:spPr>
          <a:xfrm flipH="1">
            <a:off x="5561966" y="5540498"/>
            <a:ext cx="9329" cy="4803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Connecteur droit avec flèche 6"/>
          <p:cNvCxnSpPr>
            <a:stCxn id="29" idx="4"/>
            <a:endCxn id="28" idx="0"/>
          </p:cNvCxnSpPr>
          <p:nvPr/>
        </p:nvCxnSpPr>
        <p:spPr>
          <a:xfrm>
            <a:off x="9933451" y="5246664"/>
            <a:ext cx="0" cy="37987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107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5" grpId="0" animBg="1"/>
      <p:bldP spid="26" grpId="0" animBg="1"/>
      <p:bldP spid="2"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785" t="184" r="11415" b="5928"/>
          <a:stretch/>
        </p:blipFill>
        <p:spPr>
          <a:xfrm>
            <a:off x="2267339" y="-9330"/>
            <a:ext cx="9924661" cy="6867330"/>
          </a:xfrm>
          <a:prstGeom prst="rect">
            <a:avLst/>
          </a:prstGeom>
        </p:spPr>
      </p:pic>
      <p:sp>
        <p:nvSpPr>
          <p:cNvPr id="201" name="Google Shape;201;p33"/>
          <p:cNvSpPr/>
          <p:nvPr/>
        </p:nvSpPr>
        <p:spPr>
          <a:xfrm>
            <a:off x="0" y="0"/>
            <a:ext cx="350070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352449" cy="32931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sz="2400" b="1" dirty="0" smtClean="0">
                <a:solidFill>
                  <a:schemeClr val="lt1"/>
                </a:solidFill>
                <a:latin typeface="Montserrat Medium"/>
                <a:ea typeface="Montserrat Medium"/>
                <a:cs typeface="Montserrat Medium"/>
                <a:sym typeface="Montserrat Medium"/>
              </a:rPr>
              <a:t>L’agroécologie</a:t>
            </a:r>
            <a:endParaRPr lang="fr-FR" sz="40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0019" y="1080482"/>
            <a:ext cx="8712672" cy="4977114"/>
          </a:xfrm>
          <a:prstGeom prst="rect">
            <a:avLst/>
          </a:prstGeom>
        </p:spPr>
      </p:pic>
      <p:sp>
        <p:nvSpPr>
          <p:cNvPr id="6" name="ZoneTexte 5"/>
          <p:cNvSpPr txBox="1"/>
          <p:nvPr/>
        </p:nvSpPr>
        <p:spPr>
          <a:xfrm>
            <a:off x="3902053" y="165386"/>
            <a:ext cx="7888603" cy="861774"/>
          </a:xfrm>
          <a:prstGeom prst="rect">
            <a:avLst/>
          </a:prstGeom>
          <a:noFill/>
        </p:spPr>
        <p:txBody>
          <a:bodyPr wrap="square" rtlCol="0">
            <a:spAutoFit/>
          </a:bodyPr>
          <a:lstStyle/>
          <a:p>
            <a:pPr algn="ctr"/>
            <a:r>
              <a:rPr lang="fr-FR" sz="3000" b="1" dirty="0" smtClean="0">
                <a:solidFill>
                  <a:schemeClr val="accent6">
                    <a:lumMod val="50000"/>
                  </a:schemeClr>
                </a:solidFill>
                <a:latin typeface="Montserrat" panose="020B0604020202020204" charset="0"/>
              </a:rPr>
              <a:t>Les 10 éléments de l’agroécologie</a:t>
            </a:r>
            <a:r>
              <a:rPr lang="fr-FR" sz="3000" b="1" dirty="0">
                <a:solidFill>
                  <a:schemeClr val="accent6">
                    <a:lumMod val="50000"/>
                  </a:schemeClr>
                </a:solidFill>
                <a:latin typeface="Montserrat" panose="020B0604020202020204" charset="0"/>
              </a:rPr>
              <a:t> </a:t>
            </a:r>
            <a:endParaRPr lang="fr-FR" sz="3000" b="1" dirty="0" smtClean="0">
              <a:solidFill>
                <a:schemeClr val="accent6">
                  <a:lumMod val="50000"/>
                </a:schemeClr>
              </a:solidFill>
              <a:latin typeface="Montserrat" panose="020B0604020202020204" charset="0"/>
            </a:endParaRPr>
          </a:p>
          <a:p>
            <a:pPr algn="ctr"/>
            <a:r>
              <a:rPr lang="fr-FR" sz="2000" b="1" dirty="0" smtClean="0">
                <a:solidFill>
                  <a:schemeClr val="accent6">
                    <a:lumMod val="50000"/>
                  </a:schemeClr>
                </a:solidFill>
                <a:latin typeface="Montserrat" panose="020B0604020202020204" charset="0"/>
              </a:rPr>
              <a:t>(FAO, 2018)</a:t>
            </a:r>
          </a:p>
        </p:txBody>
      </p:sp>
    </p:spTree>
    <p:extLst>
      <p:ext uri="{BB962C8B-B14F-4D97-AF65-F5344CB8AC3E}">
        <p14:creationId xmlns:p14="http://schemas.microsoft.com/office/powerpoint/2010/main" val="907984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785" t="184" r="11415" b="5928"/>
          <a:stretch/>
        </p:blipFill>
        <p:spPr>
          <a:xfrm>
            <a:off x="2267339" y="-9330"/>
            <a:ext cx="9924661" cy="6867330"/>
          </a:xfrm>
          <a:prstGeom prst="rect">
            <a:avLst/>
          </a:prstGeom>
        </p:spPr>
      </p:pic>
      <p:sp>
        <p:nvSpPr>
          <p:cNvPr id="201" name="Google Shape;201;p33"/>
          <p:cNvSpPr/>
          <p:nvPr/>
        </p:nvSpPr>
        <p:spPr>
          <a:xfrm>
            <a:off x="0" y="0"/>
            <a:ext cx="350070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352449" cy="4031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sz="2400" b="1" dirty="0" smtClean="0">
                <a:solidFill>
                  <a:schemeClr val="lt1"/>
                </a:solidFill>
                <a:latin typeface="Montserrat Medium"/>
                <a:ea typeface="Montserrat Medium"/>
                <a:cs typeface="Montserrat Medium"/>
                <a:sym typeface="Montserrat Medium"/>
              </a:rPr>
              <a:t>Le lien entre multifonctionnalité et agroécologie</a:t>
            </a:r>
            <a:endParaRPr lang="fr-FR" sz="40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sp>
        <p:nvSpPr>
          <p:cNvPr id="7" name="Ellipse 6"/>
          <p:cNvSpPr/>
          <p:nvPr/>
        </p:nvSpPr>
        <p:spPr>
          <a:xfrm>
            <a:off x="4693299" y="168905"/>
            <a:ext cx="2609056" cy="195612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Le lien multifonctionnalité - développement durable (</a:t>
            </a:r>
            <a:r>
              <a:rPr lang="fr-FR" sz="1600" u="sng" dirty="0" smtClean="0"/>
              <a:t>Sommet de Rio, 1992</a:t>
            </a:r>
            <a:r>
              <a:rPr lang="fr-FR" sz="1600" dirty="0" smtClean="0"/>
              <a:t>)</a:t>
            </a:r>
            <a:endParaRPr lang="fr-FR" sz="1600" dirty="0"/>
          </a:p>
        </p:txBody>
      </p:sp>
      <p:sp>
        <p:nvSpPr>
          <p:cNvPr id="20" name="Ellipse 19"/>
          <p:cNvSpPr/>
          <p:nvPr/>
        </p:nvSpPr>
        <p:spPr>
          <a:xfrm>
            <a:off x="8272714" y="39229"/>
            <a:ext cx="3101302" cy="221547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La multifonctionnalité pour répondre aux ruptures entre monde agricole et milieu rural (</a:t>
            </a:r>
            <a:r>
              <a:rPr lang="fr-FR" sz="1600" u="sng" dirty="0" smtClean="0"/>
              <a:t>Parent, 2001 ; Hervieu, 2002</a:t>
            </a:r>
            <a:r>
              <a:rPr lang="fr-FR" sz="1600" dirty="0" smtClean="0"/>
              <a:t>)  </a:t>
            </a:r>
            <a:endParaRPr lang="fr-FR" sz="1600" dirty="0"/>
          </a:p>
        </p:txBody>
      </p:sp>
      <p:sp>
        <p:nvSpPr>
          <p:cNvPr id="24" name="Ellipse 23"/>
          <p:cNvSpPr/>
          <p:nvPr/>
        </p:nvSpPr>
        <p:spPr>
          <a:xfrm>
            <a:off x="3696204" y="2254704"/>
            <a:ext cx="3133804" cy="173620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Forte conscience environnementale et ancrage territorial (</a:t>
            </a:r>
            <a:r>
              <a:rPr lang="fr-FR" sz="1600" u="sng" dirty="0" err="1" smtClean="0"/>
              <a:t>Sivini</a:t>
            </a:r>
            <a:r>
              <a:rPr lang="fr-FR" sz="1600" u="sng" dirty="0" smtClean="0"/>
              <a:t> et Vitale, 2023</a:t>
            </a:r>
            <a:r>
              <a:rPr lang="fr-FR" sz="1600" dirty="0" smtClean="0"/>
              <a:t>)</a:t>
            </a:r>
            <a:endParaRPr lang="fr-FR" sz="1600" dirty="0"/>
          </a:p>
        </p:txBody>
      </p:sp>
      <p:sp>
        <p:nvSpPr>
          <p:cNvPr id="30" name="Ellipse 29"/>
          <p:cNvSpPr/>
          <p:nvPr/>
        </p:nvSpPr>
        <p:spPr>
          <a:xfrm>
            <a:off x="4022118" y="4318536"/>
            <a:ext cx="3370793" cy="19364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Les fermes multifonctionnelles précurseurs des objectifs de l’UE en matière d’agroécologie (</a:t>
            </a:r>
            <a:r>
              <a:rPr lang="fr-FR" sz="1600" u="sng" dirty="0" smtClean="0"/>
              <a:t>Gargano et al., 2021</a:t>
            </a:r>
            <a:r>
              <a:rPr lang="fr-FR" sz="1600" dirty="0" smtClean="0"/>
              <a:t>)</a:t>
            </a:r>
            <a:endParaRPr lang="fr-FR" sz="1600" dirty="0"/>
          </a:p>
        </p:txBody>
      </p:sp>
      <p:sp>
        <p:nvSpPr>
          <p:cNvPr id="31" name="Ellipse 30"/>
          <p:cNvSpPr/>
          <p:nvPr/>
        </p:nvSpPr>
        <p:spPr>
          <a:xfrm>
            <a:off x="8230542" y="2387425"/>
            <a:ext cx="3784551" cy="220612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smtClean="0"/>
              <a:t>Reconstruction des </a:t>
            </a:r>
            <a:r>
              <a:rPr lang="fr-FR" sz="1500" dirty="0"/>
              <a:t>liens sociaux, économiques et écologiques nécessaires à rendre l’activité agricole durable, viable, vivable, transmissible et reproductible </a:t>
            </a:r>
            <a:r>
              <a:rPr lang="fr-FR" sz="1500" dirty="0" smtClean="0"/>
              <a:t>(</a:t>
            </a:r>
            <a:r>
              <a:rPr lang="fr-FR" sz="1500" u="sng" dirty="0" smtClean="0"/>
              <a:t>Parent, 2001</a:t>
            </a:r>
            <a:r>
              <a:rPr lang="fr-FR" sz="1500" dirty="0" smtClean="0"/>
              <a:t>)</a:t>
            </a:r>
            <a:endParaRPr lang="fr-FR" sz="1500" dirty="0"/>
          </a:p>
        </p:txBody>
      </p:sp>
      <p:sp>
        <p:nvSpPr>
          <p:cNvPr id="13" name="Ellipse 12"/>
          <p:cNvSpPr/>
          <p:nvPr/>
        </p:nvSpPr>
        <p:spPr>
          <a:xfrm>
            <a:off x="7499009" y="4681571"/>
            <a:ext cx="3634981" cy="204491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dirty="0" smtClean="0"/>
              <a:t>«il </a:t>
            </a:r>
            <a:r>
              <a:rPr lang="fr-FR" sz="1600" i="1" dirty="0"/>
              <a:t>n’y a pas de fonction de production sans impact ailleurs et </a:t>
            </a:r>
            <a:r>
              <a:rPr lang="fr-FR" sz="1600" i="1" dirty="0" smtClean="0"/>
              <a:t>vice </a:t>
            </a:r>
            <a:r>
              <a:rPr lang="fr-FR" sz="1600" i="1" dirty="0" smtClean="0"/>
              <a:t>versa» </a:t>
            </a:r>
            <a:r>
              <a:rPr lang="fr-FR" sz="1600" i="1" u="sng" dirty="0" smtClean="0"/>
              <a:t>(</a:t>
            </a:r>
            <a:r>
              <a:rPr lang="fr-FR" sz="1600" i="1" u="sng" dirty="0" err="1" smtClean="0"/>
              <a:t>Bodiguel</a:t>
            </a:r>
            <a:r>
              <a:rPr lang="fr-FR" sz="1600" i="1" u="sng" dirty="0" smtClean="0"/>
              <a:t>, 2013)</a:t>
            </a:r>
            <a:endParaRPr lang="fr-FR" sz="1600" u="sng" dirty="0"/>
          </a:p>
        </p:txBody>
      </p:sp>
    </p:spTree>
    <p:extLst>
      <p:ext uri="{BB962C8B-B14F-4D97-AF65-F5344CB8AC3E}">
        <p14:creationId xmlns:p14="http://schemas.microsoft.com/office/powerpoint/2010/main" val="5234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4" grpId="0" animBg="1"/>
      <p:bldP spid="30" grpId="0" animBg="1"/>
      <p:bldP spid="3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1785" t="184" r="11415" b="5928"/>
          <a:stretch/>
        </p:blipFill>
        <p:spPr>
          <a:xfrm>
            <a:off x="2267339" y="-9330"/>
            <a:ext cx="9924661" cy="6867330"/>
          </a:xfrm>
          <a:prstGeom prst="rect">
            <a:avLst/>
          </a:prstGeom>
        </p:spPr>
      </p:pic>
      <p:sp>
        <p:nvSpPr>
          <p:cNvPr id="201" name="Google Shape;201;p33"/>
          <p:cNvSpPr/>
          <p:nvPr/>
        </p:nvSpPr>
        <p:spPr>
          <a:xfrm>
            <a:off x="0" y="0"/>
            <a:ext cx="350070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352449"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2.1 Revue de littérature</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r>
              <a:rPr lang="fr-FR" sz="2400" b="1" dirty="0" smtClean="0">
                <a:solidFill>
                  <a:schemeClr val="lt1"/>
                </a:solidFill>
                <a:latin typeface="Montserrat Medium"/>
                <a:ea typeface="Montserrat Medium"/>
                <a:cs typeface="Montserrat Medium"/>
                <a:sym typeface="Montserrat Medium"/>
              </a:rPr>
              <a:t>L’accueil en milieu rural comme levier de la transition </a:t>
            </a:r>
            <a:r>
              <a:rPr lang="fr-FR" sz="2400" b="1" dirty="0" err="1" smtClean="0">
                <a:solidFill>
                  <a:schemeClr val="lt1"/>
                </a:solidFill>
                <a:latin typeface="Montserrat Medium"/>
                <a:ea typeface="Montserrat Medium"/>
                <a:cs typeface="Montserrat Medium"/>
                <a:sym typeface="Montserrat Medium"/>
              </a:rPr>
              <a:t>agroécologique</a:t>
            </a:r>
            <a:endParaRPr lang="fr-FR" sz="4000" b="1" i="0" u="none" strike="noStrike" cap="none" dirty="0">
              <a:solidFill>
                <a:schemeClr val="lt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None/>
            </a:pPr>
            <a:endParaRPr sz="2400" b="1" i="0" u="none" strike="noStrike" cap="none" dirty="0">
              <a:solidFill>
                <a:schemeClr val="lt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sp>
        <p:nvSpPr>
          <p:cNvPr id="14" name="Rectangle 13"/>
          <p:cNvSpPr/>
          <p:nvPr/>
        </p:nvSpPr>
        <p:spPr>
          <a:xfrm>
            <a:off x="4928179" y="328801"/>
            <a:ext cx="5937481" cy="4386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rPr>
              <a:t>Accueil en milieu rural</a:t>
            </a:r>
            <a:endParaRPr lang="fr-FR" sz="1800" b="1" dirty="0">
              <a:solidFill>
                <a:schemeClr val="tx1"/>
              </a:solidFill>
            </a:endParaRPr>
          </a:p>
        </p:txBody>
      </p:sp>
      <p:sp>
        <p:nvSpPr>
          <p:cNvPr id="16" name="Rectangle 15"/>
          <p:cNvSpPr/>
          <p:nvPr/>
        </p:nvSpPr>
        <p:spPr>
          <a:xfrm>
            <a:off x="4909406" y="5699396"/>
            <a:ext cx="5937481" cy="43860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rPr>
              <a:t>Transition </a:t>
            </a:r>
            <a:r>
              <a:rPr lang="fr-FR" sz="1800" b="1" dirty="0" err="1" smtClean="0">
                <a:solidFill>
                  <a:schemeClr val="tx1"/>
                </a:solidFill>
              </a:rPr>
              <a:t>agroécologique</a:t>
            </a:r>
            <a:endParaRPr lang="fr-FR" sz="1800" b="1" dirty="0">
              <a:solidFill>
                <a:schemeClr val="tx1"/>
              </a:solidFill>
            </a:endParaRPr>
          </a:p>
        </p:txBody>
      </p:sp>
      <p:sp>
        <p:nvSpPr>
          <p:cNvPr id="2" name="Flèche droite 1"/>
          <p:cNvSpPr/>
          <p:nvPr/>
        </p:nvSpPr>
        <p:spPr>
          <a:xfrm rot="5400000">
            <a:off x="5329553" y="3123444"/>
            <a:ext cx="4931989" cy="2199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3" name="Rectangle 2"/>
          <p:cNvSpPr/>
          <p:nvPr/>
        </p:nvSpPr>
        <p:spPr>
          <a:xfrm>
            <a:off x="4247909" y="1122744"/>
            <a:ext cx="2997843" cy="413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t>La sensibilisation du public</a:t>
            </a:r>
            <a:r>
              <a:rPr lang="fr-FR" sz="1600" dirty="0" smtClean="0"/>
              <a:t> </a:t>
            </a:r>
          </a:p>
          <a:p>
            <a:pPr algn="ctr"/>
            <a:endParaRPr lang="fr-FR" dirty="0"/>
          </a:p>
          <a:p>
            <a:pPr marL="285750" indent="-285750" algn="ctr">
              <a:buFont typeface="Wingdings" panose="05000000000000000000" pitchFamily="2" charset="2"/>
              <a:buChar char="v"/>
            </a:pPr>
            <a:r>
              <a:rPr lang="fr-FR" u="sng" dirty="0" smtClean="0"/>
              <a:t>L’accueil pédagogique </a:t>
            </a:r>
            <a:r>
              <a:rPr lang="fr-FR" dirty="0" smtClean="0"/>
              <a:t>(Francis, 2003 ; </a:t>
            </a:r>
            <a:r>
              <a:rPr lang="fr-FR" dirty="0" err="1" smtClean="0"/>
              <a:t>Smeds</a:t>
            </a:r>
            <a:r>
              <a:rPr lang="fr-FR" dirty="0" smtClean="0"/>
              <a:t>, 2017 ; </a:t>
            </a:r>
            <a:r>
              <a:rPr lang="fr-FR" dirty="0" err="1" smtClean="0"/>
              <a:t>Wegner</a:t>
            </a:r>
            <a:r>
              <a:rPr lang="fr-FR" dirty="0" smtClean="0"/>
              <a:t> et al., 2016 ; Dillon et al., 2006 ; </a:t>
            </a:r>
            <a:r>
              <a:rPr lang="fr-FR" dirty="0" err="1" smtClean="0"/>
              <a:t>Canavari</a:t>
            </a:r>
            <a:r>
              <a:rPr lang="fr-FR" dirty="0" smtClean="0"/>
              <a:t> et al., 2011) </a:t>
            </a:r>
            <a:endParaRPr lang="fr-FR" dirty="0"/>
          </a:p>
          <a:p>
            <a:pPr algn="ctr"/>
            <a:endParaRPr lang="fr-FR" dirty="0" smtClean="0"/>
          </a:p>
          <a:p>
            <a:pPr algn="ctr"/>
            <a:endParaRPr lang="fr-FR" dirty="0"/>
          </a:p>
          <a:p>
            <a:pPr marL="285750" indent="-285750" algn="ctr">
              <a:buFont typeface="Wingdings" panose="05000000000000000000" pitchFamily="2" charset="2"/>
              <a:buChar char="v"/>
            </a:pPr>
            <a:r>
              <a:rPr lang="fr-FR" u="sng" dirty="0" smtClean="0"/>
              <a:t>L’accueil touristique </a:t>
            </a:r>
            <a:r>
              <a:rPr lang="fr-FR" dirty="0" smtClean="0"/>
              <a:t>(</a:t>
            </a:r>
            <a:r>
              <a:rPr lang="fr-FR" dirty="0" err="1" smtClean="0"/>
              <a:t>Ammirato</a:t>
            </a:r>
            <a:r>
              <a:rPr lang="fr-FR" dirty="0" smtClean="0"/>
              <a:t> et al., 2020 ; FNAP, 2021)</a:t>
            </a:r>
            <a:endParaRPr lang="fr-FR" dirty="0"/>
          </a:p>
        </p:txBody>
      </p:sp>
      <p:sp>
        <p:nvSpPr>
          <p:cNvPr id="22" name="Rectangle 21"/>
          <p:cNvSpPr/>
          <p:nvPr/>
        </p:nvSpPr>
        <p:spPr>
          <a:xfrm>
            <a:off x="8333768" y="1122744"/>
            <a:ext cx="2997843" cy="41321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t>L’accueil encourage les </a:t>
            </a:r>
            <a:r>
              <a:rPr lang="fr-FR" sz="1600" b="1" dirty="0" err="1" smtClean="0"/>
              <a:t>accueillant·es</a:t>
            </a:r>
            <a:r>
              <a:rPr lang="fr-FR" sz="1600" b="1" dirty="0" smtClean="0"/>
              <a:t> à adopter des pratiques vertueuses </a:t>
            </a:r>
          </a:p>
          <a:p>
            <a:pPr algn="ctr"/>
            <a:endParaRPr lang="fr-FR" b="1" dirty="0"/>
          </a:p>
          <a:p>
            <a:pPr algn="ctr"/>
            <a:r>
              <a:rPr lang="fr-FR" sz="1500" dirty="0" smtClean="0"/>
              <a:t>(</a:t>
            </a:r>
            <a:r>
              <a:rPr lang="fr-FR" sz="1500" dirty="0" err="1" smtClean="0"/>
              <a:t>Ammirato</a:t>
            </a:r>
            <a:r>
              <a:rPr lang="fr-FR" sz="1500" dirty="0" smtClean="0"/>
              <a:t> et al., 2020 ; FNAP, 2021)</a:t>
            </a:r>
            <a:endParaRPr lang="fr-FR" sz="1500" dirty="0"/>
          </a:p>
        </p:txBody>
      </p:sp>
    </p:spTree>
    <p:extLst>
      <p:ext uri="{BB962C8B-B14F-4D97-AF65-F5344CB8AC3E}">
        <p14:creationId xmlns:p14="http://schemas.microsoft.com/office/powerpoint/2010/main" val="30225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 grpId="0" animBg="1"/>
      <p:bldP spid="3"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12192000" cy="1643605"/>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1195828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3200" b="1" dirty="0" smtClean="0">
                <a:solidFill>
                  <a:schemeClr val="lt1"/>
                </a:solidFill>
                <a:latin typeface="Montserrat Medium"/>
                <a:ea typeface="Montserrat Medium"/>
                <a:cs typeface="Montserrat Medium"/>
                <a:sym typeface="Montserrat Medium"/>
              </a:rPr>
              <a:t>2.2 Problématiques et méthodologie</a:t>
            </a:r>
            <a:endParaRPr lang="fr-FR" sz="4000" b="1" dirty="0">
              <a:solidFill>
                <a:schemeClr val="lt1"/>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None/>
            </a:pPr>
            <a:r>
              <a:rPr lang="fr-FR" sz="2400" b="1" i="0" u="none" strike="noStrike" cap="none" dirty="0" smtClean="0">
                <a:solidFill>
                  <a:schemeClr val="lt1"/>
                </a:solidFill>
                <a:latin typeface="Montserrat Medium"/>
                <a:ea typeface="Montserrat Medium"/>
                <a:cs typeface="Montserrat Medium"/>
                <a:sym typeface="Montserrat Medium"/>
              </a:rPr>
              <a:t>Problématiques</a:t>
            </a:r>
            <a:endParaRPr sz="2400" b="1" i="0" u="none" strike="noStrike" cap="none" dirty="0">
              <a:solidFill>
                <a:schemeClr val="lt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76135" y="6174312"/>
            <a:ext cx="503947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tx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tx1"/>
                </a:solidFill>
                <a:latin typeface="Montserrat SemiBold"/>
                <a:ea typeface="Montserrat SemiBold"/>
                <a:cs typeface="Montserrat SemiBold"/>
                <a:sym typeface="Montserrat SemiBold"/>
              </a:rPr>
              <a:t>agroécologique</a:t>
            </a:r>
            <a:endParaRPr sz="1000" b="0" i="0" u="none" strike="noStrike" cap="none" dirty="0">
              <a:solidFill>
                <a:schemeClr val="tx1"/>
              </a:solidFil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tx1"/>
                </a:solidFill>
                <a:latin typeface="Montserrat Light"/>
                <a:ea typeface="Montserrat Light"/>
                <a:cs typeface="Montserrat Light"/>
                <a:sym typeface="Montserrat Light"/>
              </a:rPr>
              <a:t>Juin </a:t>
            </a:r>
            <a:r>
              <a:rPr lang="fr-FR" sz="1000" b="0" i="0" u="none" strike="noStrike" cap="none" dirty="0">
                <a:solidFill>
                  <a:schemeClr val="tx1"/>
                </a:solidFill>
                <a:latin typeface="Montserrat Light"/>
                <a:ea typeface="Montserrat Light"/>
                <a:cs typeface="Montserrat Light"/>
                <a:sym typeface="Montserrat Light"/>
              </a:rPr>
              <a:t>2025</a:t>
            </a:r>
            <a:endParaRPr dirty="0">
              <a:solidFill>
                <a:schemeClr val="tx1"/>
              </a:solidFill>
            </a:endParaRPr>
          </a:p>
        </p:txBody>
      </p:sp>
      <p:pic>
        <p:nvPicPr>
          <p:cNvPr id="13" name="Google Shape;335;p15"/>
          <p:cNvPicPr preferRelativeResize="0"/>
          <p:nvPr/>
        </p:nvPicPr>
        <p:blipFill rotWithShape="1">
          <a:blip r:embed="rId4">
            <a:alphaModFix/>
          </a:blip>
          <a:srcRect/>
          <a:stretch/>
        </p:blipFill>
        <p:spPr>
          <a:xfrm>
            <a:off x="10164181" y="47918"/>
            <a:ext cx="1551005" cy="1539431"/>
          </a:xfrm>
          <a:prstGeom prst="rect">
            <a:avLst/>
          </a:prstGeom>
          <a:noFill/>
          <a:ln>
            <a:noFill/>
          </a:ln>
        </p:spPr>
      </p:pic>
      <p:graphicFrame>
        <p:nvGraphicFramePr>
          <p:cNvPr id="6" name="Tableau 5"/>
          <p:cNvGraphicFramePr>
            <a:graphicFrameLocks noGrp="1"/>
          </p:cNvGraphicFramePr>
          <p:nvPr>
            <p:extLst>
              <p:ext uri="{D42A27DB-BD31-4B8C-83A1-F6EECF244321}">
                <p14:modId xmlns:p14="http://schemas.microsoft.com/office/powerpoint/2010/main" val="2757452758"/>
              </p:ext>
            </p:extLst>
          </p:nvPr>
        </p:nvGraphicFramePr>
        <p:xfrm>
          <a:off x="502518" y="1984207"/>
          <a:ext cx="11164748" cy="3934493"/>
        </p:xfrm>
        <a:graphic>
          <a:graphicData uri="http://schemas.openxmlformats.org/drawingml/2006/table">
            <a:tbl>
              <a:tblPr firstRow="1" bandRow="1">
                <a:tableStyleId>{5C22544A-7EE6-4342-B048-85BDC9FD1C3A}</a:tableStyleId>
              </a:tblPr>
              <a:tblGrid>
                <a:gridCol w="11164748">
                  <a:extLst>
                    <a:ext uri="{9D8B030D-6E8A-4147-A177-3AD203B41FA5}">
                      <a16:colId xmlns:a16="http://schemas.microsoft.com/office/drawing/2014/main" val="652841899"/>
                    </a:ext>
                  </a:extLst>
                </a:gridCol>
              </a:tblGrid>
              <a:tr h="882633">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0" i="0" u="sng" dirty="0" smtClean="0">
                          <a:solidFill>
                            <a:schemeClr val="bg1"/>
                          </a:solidFill>
                        </a:rPr>
                        <a:t>Problématique principale</a:t>
                      </a:r>
                      <a:endParaRPr lang="fr-FR" sz="2000" b="0" i="0" u="sng" baseline="0" dirty="0" smtClean="0">
                        <a:solidFill>
                          <a:schemeClr val="bg1"/>
                        </a:solidFill>
                      </a:endParaRP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400" b="1" i="1" dirty="0" smtClean="0">
                          <a:solidFill>
                            <a:schemeClr val="bg1"/>
                          </a:solidFill>
                        </a:rPr>
                        <a:t>L’accueil en</a:t>
                      </a:r>
                      <a:r>
                        <a:rPr lang="fr-FR" sz="2400" b="1" i="1" baseline="0" dirty="0" smtClean="0">
                          <a:solidFill>
                            <a:schemeClr val="bg1"/>
                          </a:solidFill>
                        </a:rPr>
                        <a:t> milieu rural </a:t>
                      </a:r>
                      <a:r>
                        <a:rPr lang="fr-FR" sz="2400" b="1" i="1" dirty="0" smtClean="0">
                          <a:solidFill>
                            <a:schemeClr val="bg1"/>
                          </a:solidFill>
                        </a:rPr>
                        <a:t>est-il un vecteur de la transition </a:t>
                      </a:r>
                      <a:r>
                        <a:rPr lang="fr-FR" sz="2400" b="1" i="1" dirty="0" err="1" smtClean="0">
                          <a:solidFill>
                            <a:schemeClr val="bg1"/>
                          </a:solidFill>
                        </a:rPr>
                        <a:t>agroécologique</a:t>
                      </a:r>
                      <a:r>
                        <a:rPr lang="fr-FR" sz="2400" b="1" i="1" dirty="0" smtClean="0">
                          <a:solidFill>
                            <a:schemeClr val="bg1"/>
                          </a:solidFill>
                        </a:rPr>
                        <a:t> ? </a:t>
                      </a:r>
                    </a:p>
                  </a:txBody>
                  <a:tcPr/>
                </a:tc>
                <a:extLst>
                  <a:ext uri="{0D108BD9-81ED-4DB2-BD59-A6C34878D82A}">
                    <a16:rowId xmlns:a16="http://schemas.microsoft.com/office/drawing/2014/main" val="2141456105"/>
                  </a:ext>
                </a:extLst>
              </a:tr>
              <a:tr h="762965">
                <a:tc>
                  <a:txBody>
                    <a:bodyPr/>
                    <a:lstStyle/>
                    <a:p>
                      <a:r>
                        <a:rPr lang="fr-FR" sz="1500" b="0" i="1" u="none" strike="noStrike" cap="none" baseline="0" dirty="0" smtClean="0">
                          <a:solidFill>
                            <a:schemeClr val="dk1"/>
                          </a:solidFill>
                          <a:latin typeface="+mn-lt"/>
                          <a:ea typeface="+mn-ea"/>
                          <a:cs typeface="+mn-cs"/>
                          <a:sym typeface="Arial"/>
                        </a:rPr>
                        <a:t>Question 1 : Les fermes multifonctionnelles du réseau Accueil Paysan mettent-elles en place des pratiques </a:t>
                      </a:r>
                      <a:r>
                        <a:rPr lang="fr-FR" sz="1500" b="0" i="1" u="none" strike="noStrike" cap="none" baseline="0" dirty="0" err="1" smtClean="0">
                          <a:solidFill>
                            <a:schemeClr val="dk1"/>
                          </a:solidFill>
                          <a:latin typeface="+mn-lt"/>
                          <a:ea typeface="+mn-ea"/>
                          <a:cs typeface="+mn-cs"/>
                          <a:sym typeface="Arial"/>
                        </a:rPr>
                        <a:t>agroécologiques</a:t>
                      </a:r>
                      <a:r>
                        <a:rPr lang="fr-FR" sz="1500" b="0" i="1" u="none" strike="noStrike" cap="none" baseline="0" dirty="0" smtClean="0">
                          <a:solidFill>
                            <a:schemeClr val="dk1"/>
                          </a:solidFill>
                          <a:latin typeface="+mn-lt"/>
                          <a:ea typeface="+mn-ea"/>
                          <a:cs typeface="+mn-cs"/>
                          <a:sym typeface="Arial"/>
                        </a:rPr>
                        <a:t> au sein de leurs activités d’accueil, d’aménagement et de production agricole ? </a:t>
                      </a:r>
                      <a:endParaRPr lang="fr-FR" sz="1500" dirty="0"/>
                    </a:p>
                  </a:txBody>
                  <a:tcPr/>
                </a:tc>
                <a:extLst>
                  <a:ext uri="{0D108BD9-81ED-4DB2-BD59-A6C34878D82A}">
                    <a16:rowId xmlns:a16="http://schemas.microsoft.com/office/drawing/2014/main" val="4050616177"/>
                  </a:ext>
                </a:extLst>
              </a:tr>
              <a:tr h="762965">
                <a:tc>
                  <a:txBody>
                    <a:bodyPr/>
                    <a:lstStyle/>
                    <a:p>
                      <a:r>
                        <a:rPr lang="fr-FR" sz="1500" b="0" i="1" u="none" strike="noStrike" cap="none" baseline="0" dirty="0" smtClean="0">
                          <a:solidFill>
                            <a:schemeClr val="dk1"/>
                          </a:solidFill>
                          <a:latin typeface="+mn-lt"/>
                          <a:ea typeface="+mn-ea"/>
                          <a:cs typeface="+mn-cs"/>
                          <a:sym typeface="Arial"/>
                        </a:rPr>
                        <a:t>Question 2 : L’accueil en milieu rural est-il un vecteur efficace de sensibilisation des </a:t>
                      </a:r>
                      <a:r>
                        <a:rPr lang="fr-FR" sz="1500" b="0" i="1" u="none" strike="noStrike" cap="none" baseline="0" dirty="0" err="1" smtClean="0">
                          <a:solidFill>
                            <a:schemeClr val="dk1"/>
                          </a:solidFill>
                          <a:latin typeface="+mn-lt"/>
                          <a:ea typeface="+mn-ea"/>
                          <a:cs typeface="+mn-cs"/>
                          <a:sym typeface="Arial"/>
                        </a:rPr>
                        <a:t>citoyen·nes</a:t>
                      </a:r>
                      <a:r>
                        <a:rPr lang="fr-FR" sz="1500" b="0" i="1" u="none" strike="noStrike" cap="none" baseline="0" dirty="0" smtClean="0">
                          <a:solidFill>
                            <a:schemeClr val="dk1"/>
                          </a:solidFill>
                          <a:latin typeface="+mn-lt"/>
                          <a:ea typeface="+mn-ea"/>
                          <a:cs typeface="+mn-cs"/>
                          <a:sym typeface="Arial"/>
                        </a:rPr>
                        <a:t> à l’agroécologie et à l’alimentation durable ? </a:t>
                      </a:r>
                      <a:endParaRPr lang="fr-FR" sz="1500" dirty="0"/>
                    </a:p>
                  </a:txBody>
                  <a:tcPr/>
                </a:tc>
                <a:extLst>
                  <a:ext uri="{0D108BD9-81ED-4DB2-BD59-A6C34878D82A}">
                    <a16:rowId xmlns:a16="http://schemas.microsoft.com/office/drawing/2014/main" val="2926021972"/>
                  </a:ext>
                </a:extLst>
              </a:tr>
              <a:tr h="762965">
                <a:tc>
                  <a:txBody>
                    <a:bodyPr/>
                    <a:lstStyle/>
                    <a:p>
                      <a:r>
                        <a:rPr lang="fr-FR" sz="1500" b="0" i="1" u="none" strike="noStrike" cap="none" baseline="0" dirty="0" smtClean="0">
                          <a:solidFill>
                            <a:schemeClr val="dk1"/>
                          </a:solidFill>
                          <a:latin typeface="+mn-lt"/>
                          <a:ea typeface="+mn-ea"/>
                          <a:cs typeface="+mn-cs"/>
                          <a:sym typeface="Arial"/>
                        </a:rPr>
                        <a:t>Question 3 : L’accueil en milieu rural encourage-t-il les </a:t>
                      </a:r>
                      <a:r>
                        <a:rPr lang="fr-FR" sz="1500" b="0" i="1" u="none" strike="noStrike" cap="none" baseline="0" dirty="0" err="1" smtClean="0">
                          <a:solidFill>
                            <a:schemeClr val="dk1"/>
                          </a:solidFill>
                          <a:latin typeface="+mn-lt"/>
                          <a:ea typeface="+mn-ea"/>
                          <a:cs typeface="+mn-cs"/>
                          <a:sym typeface="Arial"/>
                        </a:rPr>
                        <a:t>accueillant·es</a:t>
                      </a:r>
                      <a:r>
                        <a:rPr lang="fr-FR" sz="1500" b="0" i="1" u="none" strike="noStrike" cap="none" baseline="0" dirty="0" smtClean="0">
                          <a:solidFill>
                            <a:schemeClr val="dk1"/>
                          </a:solidFill>
                          <a:latin typeface="+mn-lt"/>
                          <a:ea typeface="+mn-ea"/>
                          <a:cs typeface="+mn-cs"/>
                          <a:sym typeface="Arial"/>
                        </a:rPr>
                        <a:t> à adopter des pratiques </a:t>
                      </a:r>
                      <a:r>
                        <a:rPr lang="fr-FR" sz="1500" b="0" i="1" u="none" strike="noStrike" cap="none" baseline="0" dirty="0" err="1" smtClean="0">
                          <a:solidFill>
                            <a:schemeClr val="dk1"/>
                          </a:solidFill>
                          <a:latin typeface="+mn-lt"/>
                          <a:ea typeface="+mn-ea"/>
                          <a:cs typeface="+mn-cs"/>
                          <a:sym typeface="Arial"/>
                        </a:rPr>
                        <a:t>agroécologiques</a:t>
                      </a:r>
                      <a:r>
                        <a:rPr lang="fr-FR" sz="1500" b="0" i="1" u="none" strike="noStrike" cap="none" baseline="0" dirty="0" smtClean="0">
                          <a:solidFill>
                            <a:schemeClr val="dk1"/>
                          </a:solidFill>
                          <a:latin typeface="+mn-lt"/>
                          <a:ea typeface="+mn-ea"/>
                          <a:cs typeface="+mn-cs"/>
                          <a:sym typeface="Arial"/>
                        </a:rPr>
                        <a:t> ? </a:t>
                      </a:r>
                      <a:endParaRPr lang="fr-FR" sz="1500" dirty="0"/>
                    </a:p>
                  </a:txBody>
                  <a:tcPr/>
                </a:tc>
                <a:extLst>
                  <a:ext uri="{0D108BD9-81ED-4DB2-BD59-A6C34878D82A}">
                    <a16:rowId xmlns:a16="http://schemas.microsoft.com/office/drawing/2014/main" val="57087781"/>
                  </a:ext>
                </a:extLst>
              </a:tr>
              <a:tr h="762965">
                <a:tc>
                  <a:txBody>
                    <a:bodyPr/>
                    <a:lstStyle/>
                    <a:p>
                      <a:r>
                        <a:rPr lang="fr-FR" sz="1500" b="0" i="1" u="none" strike="noStrike" cap="none" baseline="0" dirty="0" smtClean="0">
                          <a:solidFill>
                            <a:schemeClr val="dk1"/>
                          </a:solidFill>
                          <a:latin typeface="+mn-lt"/>
                          <a:ea typeface="+mn-ea"/>
                          <a:cs typeface="+mn-cs"/>
                          <a:sym typeface="Arial"/>
                        </a:rPr>
                        <a:t>Question 4 : La labellisation Accueil Paysan garantie-t-elle l’adoption de pratiques </a:t>
                      </a:r>
                      <a:r>
                        <a:rPr lang="fr-FR" sz="1500" b="0" i="1" u="none" strike="noStrike" cap="none" baseline="0" dirty="0" err="1" smtClean="0">
                          <a:solidFill>
                            <a:schemeClr val="dk1"/>
                          </a:solidFill>
                          <a:latin typeface="+mn-lt"/>
                          <a:ea typeface="+mn-ea"/>
                          <a:cs typeface="+mn-cs"/>
                          <a:sym typeface="Arial"/>
                        </a:rPr>
                        <a:t>agroécologiques</a:t>
                      </a:r>
                      <a:r>
                        <a:rPr lang="fr-FR" sz="1500" b="0" i="1" u="none" strike="noStrike" cap="none" baseline="0" dirty="0" smtClean="0">
                          <a:solidFill>
                            <a:schemeClr val="dk1"/>
                          </a:solidFill>
                          <a:latin typeface="+mn-lt"/>
                          <a:ea typeface="+mn-ea"/>
                          <a:cs typeface="+mn-cs"/>
                          <a:sym typeface="Arial"/>
                        </a:rPr>
                        <a:t> chez les </a:t>
                      </a:r>
                      <a:r>
                        <a:rPr lang="fr-FR" sz="1500" b="0" i="1" u="none" strike="noStrike" cap="none" baseline="0" dirty="0" err="1" smtClean="0">
                          <a:solidFill>
                            <a:schemeClr val="dk1"/>
                          </a:solidFill>
                          <a:latin typeface="+mn-lt"/>
                          <a:ea typeface="+mn-ea"/>
                          <a:cs typeface="+mn-cs"/>
                          <a:sym typeface="Arial"/>
                        </a:rPr>
                        <a:t>adhérent·es</a:t>
                      </a:r>
                      <a:r>
                        <a:rPr lang="fr-FR" sz="1500" b="0" i="1" u="none" strike="noStrike" cap="none" baseline="0" dirty="0" smtClean="0">
                          <a:solidFill>
                            <a:schemeClr val="dk1"/>
                          </a:solidFill>
                          <a:latin typeface="+mn-lt"/>
                          <a:ea typeface="+mn-ea"/>
                          <a:cs typeface="+mn-cs"/>
                          <a:sym typeface="Arial"/>
                        </a:rPr>
                        <a:t> ? </a:t>
                      </a:r>
                      <a:endParaRPr lang="fr-FR" sz="1500" dirty="0"/>
                    </a:p>
                  </a:txBody>
                  <a:tcPr/>
                </a:tc>
                <a:extLst>
                  <a:ext uri="{0D108BD9-81ED-4DB2-BD59-A6C34878D82A}">
                    <a16:rowId xmlns:a16="http://schemas.microsoft.com/office/drawing/2014/main" val="3426926449"/>
                  </a:ext>
                </a:extLst>
              </a:tr>
            </a:tbl>
          </a:graphicData>
        </a:graphic>
      </p:graphicFrame>
    </p:spTree>
    <p:extLst>
      <p:ext uri="{BB962C8B-B14F-4D97-AF65-F5344CB8AC3E}">
        <p14:creationId xmlns:p14="http://schemas.microsoft.com/office/powerpoint/2010/main" val="94893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12192000" cy="1643605"/>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1195828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3200" b="1" dirty="0" smtClean="0">
                <a:solidFill>
                  <a:schemeClr val="lt1"/>
                </a:solidFill>
                <a:latin typeface="Montserrat Medium"/>
                <a:ea typeface="Montserrat Medium"/>
                <a:cs typeface="Montserrat Medium"/>
                <a:sym typeface="Montserrat Medium"/>
              </a:rPr>
              <a:t>2.2 Problématiques et méthodologie</a:t>
            </a:r>
            <a:endParaRPr lang="fr-FR" sz="4000" b="1" dirty="0">
              <a:solidFill>
                <a:schemeClr val="lt1"/>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None/>
            </a:pPr>
            <a:r>
              <a:rPr lang="fr-FR" sz="2400" b="1" i="0" u="none" strike="noStrike" cap="none" dirty="0" smtClean="0">
                <a:solidFill>
                  <a:schemeClr val="lt1"/>
                </a:solidFill>
                <a:latin typeface="Montserrat Medium"/>
                <a:ea typeface="Montserrat Medium"/>
                <a:cs typeface="Montserrat Medium"/>
                <a:sym typeface="Montserrat Medium"/>
              </a:rPr>
              <a:t>Méthodologie</a:t>
            </a:r>
            <a:endParaRPr sz="2400" b="1" i="0" u="none" strike="noStrike" cap="none" dirty="0">
              <a:solidFill>
                <a:schemeClr val="lt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797357" y="6174312"/>
            <a:ext cx="607247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tx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tx1"/>
                </a:solidFill>
                <a:latin typeface="Montserrat SemiBold"/>
                <a:ea typeface="Montserrat SemiBold"/>
                <a:cs typeface="Montserrat SemiBold"/>
                <a:sym typeface="Montserrat SemiBold"/>
              </a:rPr>
              <a:t>agroécologique</a:t>
            </a:r>
            <a:endParaRPr sz="1000" b="0" i="0" u="none" strike="noStrike" cap="none" dirty="0">
              <a:solidFill>
                <a:schemeClr val="tx1"/>
              </a:solidFil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tx1"/>
                </a:solidFill>
                <a:latin typeface="Montserrat Light"/>
                <a:ea typeface="Montserrat Light"/>
                <a:cs typeface="Montserrat Light"/>
                <a:sym typeface="Montserrat Light"/>
              </a:rPr>
              <a:t>Juin </a:t>
            </a:r>
            <a:r>
              <a:rPr lang="fr-FR" sz="1000" b="0" i="0" u="none" strike="noStrike" cap="none" dirty="0">
                <a:solidFill>
                  <a:schemeClr val="tx1"/>
                </a:solidFill>
                <a:latin typeface="Montserrat Light"/>
                <a:ea typeface="Montserrat Light"/>
                <a:cs typeface="Montserrat Light"/>
                <a:sym typeface="Montserrat Light"/>
              </a:rPr>
              <a:t>2025</a:t>
            </a:r>
            <a:endParaRPr dirty="0">
              <a:solidFill>
                <a:schemeClr val="tx1"/>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538" y="2253873"/>
            <a:ext cx="3170498" cy="3170498"/>
          </a:xfrm>
          <a:prstGeom prst="rect">
            <a:avLst/>
          </a:prstGeom>
        </p:spPr>
      </p:pic>
      <p:sp>
        <p:nvSpPr>
          <p:cNvPr id="5" name="Rectangle 4"/>
          <p:cNvSpPr/>
          <p:nvPr/>
        </p:nvSpPr>
        <p:spPr>
          <a:xfrm>
            <a:off x="622234" y="1984206"/>
            <a:ext cx="5046562" cy="1551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u="sng" dirty="0" smtClean="0"/>
              <a:t>Sources de données primaires</a:t>
            </a:r>
          </a:p>
          <a:p>
            <a:pPr algn="ctr"/>
            <a:endParaRPr lang="fr-FR" u="sng" dirty="0" smtClean="0"/>
          </a:p>
          <a:p>
            <a:pPr marL="285750" indent="-285750" algn="ctr">
              <a:buFont typeface="Wingdings" panose="05000000000000000000" pitchFamily="2" charset="2"/>
              <a:buChar char="v"/>
            </a:pPr>
            <a:r>
              <a:rPr lang="fr-FR" b="1" dirty="0" smtClean="0"/>
              <a:t>9 Entretiens semi-directifs </a:t>
            </a:r>
          </a:p>
          <a:p>
            <a:pPr algn="ctr"/>
            <a:r>
              <a:rPr lang="fr-FR" dirty="0" smtClean="0"/>
              <a:t>(8 </a:t>
            </a:r>
            <a:r>
              <a:rPr lang="fr-FR" dirty="0" err="1" smtClean="0"/>
              <a:t>paysan·nes</a:t>
            </a:r>
            <a:r>
              <a:rPr lang="fr-FR" dirty="0" smtClean="0"/>
              <a:t> et 1 salariée chargée d’appui aux </a:t>
            </a:r>
            <a:r>
              <a:rPr lang="fr-FR" dirty="0" err="1" smtClean="0"/>
              <a:t>adhérent·es</a:t>
            </a:r>
            <a:r>
              <a:rPr lang="fr-FR" dirty="0" smtClean="0"/>
              <a:t>)</a:t>
            </a:r>
            <a:endParaRPr lang="fr-FR" dirty="0"/>
          </a:p>
        </p:txBody>
      </p:sp>
      <p:sp>
        <p:nvSpPr>
          <p:cNvPr id="14" name="Rectangle 13"/>
          <p:cNvSpPr/>
          <p:nvPr/>
        </p:nvSpPr>
        <p:spPr>
          <a:xfrm>
            <a:off x="622234" y="3761692"/>
            <a:ext cx="5046562" cy="216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u="sng" dirty="0" smtClean="0"/>
              <a:t>Sources de données secondaires</a:t>
            </a:r>
          </a:p>
          <a:p>
            <a:pPr algn="ctr"/>
            <a:r>
              <a:rPr lang="fr-FR" dirty="0" smtClean="0"/>
              <a:t>(vérification et validation des résultats)</a:t>
            </a:r>
          </a:p>
          <a:p>
            <a:pPr algn="ctr"/>
            <a:endParaRPr lang="fr-FR" u="sng" dirty="0" smtClean="0"/>
          </a:p>
          <a:p>
            <a:endParaRPr lang="fr-FR" dirty="0"/>
          </a:p>
          <a:p>
            <a:pPr marL="285750" indent="-285750">
              <a:buFont typeface="Wingdings" panose="05000000000000000000" pitchFamily="2" charset="2"/>
              <a:buChar char="v"/>
            </a:pPr>
            <a:r>
              <a:rPr lang="fr-FR" dirty="0"/>
              <a:t>Un document publié par AP Pays de la </a:t>
            </a:r>
            <a:r>
              <a:rPr lang="fr-FR" dirty="0" smtClean="0"/>
              <a:t>Loire,</a:t>
            </a:r>
            <a:endParaRPr lang="fr-FR" dirty="0"/>
          </a:p>
          <a:p>
            <a:pPr marL="285750" indent="-285750">
              <a:buFont typeface="Wingdings" panose="05000000000000000000" pitchFamily="2" charset="2"/>
              <a:buChar char="v"/>
            </a:pPr>
            <a:r>
              <a:rPr lang="fr-FR" dirty="0" smtClean="0"/>
              <a:t>Le </a:t>
            </a:r>
            <a:r>
              <a:rPr lang="fr-FR" dirty="0"/>
              <a:t>livret </a:t>
            </a:r>
            <a:r>
              <a:rPr lang="fr-FR" i="1" dirty="0"/>
              <a:t>« L’agroécologie à Accueil Paysan : témoignages et expériences en Occitanie </a:t>
            </a:r>
            <a:r>
              <a:rPr lang="fr-FR" i="1" dirty="0" smtClean="0"/>
              <a:t>»,</a:t>
            </a:r>
            <a:endParaRPr lang="fr-FR" dirty="0"/>
          </a:p>
          <a:p>
            <a:pPr marL="285750" indent="-285750">
              <a:buFont typeface="Wingdings" panose="05000000000000000000" pitchFamily="2" charset="2"/>
              <a:buChar char="v"/>
            </a:pPr>
            <a:r>
              <a:rPr lang="fr-FR" dirty="0" smtClean="0"/>
              <a:t>La </a:t>
            </a:r>
            <a:r>
              <a:rPr lang="fr-FR" dirty="0"/>
              <a:t>recherche </a:t>
            </a:r>
            <a:r>
              <a:rPr lang="fr-FR" i="1" dirty="0"/>
              <a:t>« Paysan Accueillant Aménageur : un métier pour la transition </a:t>
            </a:r>
            <a:r>
              <a:rPr lang="fr-FR" i="1" dirty="0" err="1"/>
              <a:t>agroécologique</a:t>
            </a:r>
            <a:r>
              <a:rPr lang="fr-FR" i="1" dirty="0"/>
              <a:t> » </a:t>
            </a:r>
            <a:r>
              <a:rPr lang="fr-FR" dirty="0" smtClean="0"/>
              <a:t>(FNAP, 2021). </a:t>
            </a:r>
            <a:endParaRPr lang="fr-FR" u="sng" dirty="0" smtClean="0"/>
          </a:p>
        </p:txBody>
      </p:sp>
      <p:sp>
        <p:nvSpPr>
          <p:cNvPr id="8" name="Rectangle 7"/>
          <p:cNvSpPr/>
          <p:nvPr/>
        </p:nvSpPr>
        <p:spPr>
          <a:xfrm>
            <a:off x="6382007" y="3009829"/>
            <a:ext cx="2651760" cy="16585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u="sng" dirty="0" smtClean="0"/>
              <a:t> Grille </a:t>
            </a:r>
            <a:r>
              <a:rPr lang="fr-FR" sz="1800" u="sng" dirty="0" smtClean="0"/>
              <a:t>d’analyse</a:t>
            </a:r>
          </a:p>
          <a:p>
            <a:pPr algn="ctr"/>
            <a:endParaRPr lang="fr-FR" u="sng" dirty="0" smtClean="0"/>
          </a:p>
          <a:p>
            <a:pPr algn="ctr"/>
            <a:endParaRPr lang="fr-FR" b="1" dirty="0" smtClean="0"/>
          </a:p>
          <a:p>
            <a:pPr algn="ctr"/>
            <a:r>
              <a:rPr lang="fr-FR" b="1" dirty="0" smtClean="0"/>
              <a:t>Le modèle des 10 éléments de l’agroécologie </a:t>
            </a:r>
          </a:p>
          <a:p>
            <a:pPr algn="ctr"/>
            <a:r>
              <a:rPr lang="fr-FR" dirty="0" smtClean="0"/>
              <a:t>(FAO, 2018)</a:t>
            </a:r>
            <a:endParaRPr lang="fr-FR" dirty="0"/>
          </a:p>
        </p:txBody>
      </p:sp>
      <p:pic>
        <p:nvPicPr>
          <p:cNvPr id="3" name="Image 2"/>
          <p:cNvPicPr>
            <a:picLocks noChangeAspect="1"/>
          </p:cNvPicPr>
          <p:nvPr/>
        </p:nvPicPr>
        <p:blipFill>
          <a:blip r:embed="rId5"/>
          <a:stretch>
            <a:fillRect/>
          </a:stretch>
        </p:blipFill>
        <p:spPr>
          <a:xfrm>
            <a:off x="622234" y="1984206"/>
            <a:ext cx="496811" cy="880944"/>
          </a:xfrm>
          <a:prstGeom prst="rect">
            <a:avLst/>
          </a:prstGeom>
        </p:spPr>
      </p:pic>
      <p:pic>
        <p:nvPicPr>
          <p:cNvPr id="4" name="Image 3"/>
          <p:cNvPicPr>
            <a:picLocks noChangeAspect="1"/>
          </p:cNvPicPr>
          <p:nvPr/>
        </p:nvPicPr>
        <p:blipFill>
          <a:blip r:embed="rId6"/>
          <a:stretch>
            <a:fillRect/>
          </a:stretch>
        </p:blipFill>
        <p:spPr>
          <a:xfrm>
            <a:off x="622234" y="3761692"/>
            <a:ext cx="554192" cy="805236"/>
          </a:xfrm>
          <a:prstGeom prst="rect">
            <a:avLst/>
          </a:prstGeom>
        </p:spPr>
      </p:pic>
      <p:pic>
        <p:nvPicPr>
          <p:cNvPr id="6" name="Image 5"/>
          <p:cNvPicPr>
            <a:picLocks noChangeAspect="1"/>
          </p:cNvPicPr>
          <p:nvPr/>
        </p:nvPicPr>
        <p:blipFill>
          <a:blip r:embed="rId7"/>
          <a:stretch>
            <a:fillRect/>
          </a:stretch>
        </p:blipFill>
        <p:spPr>
          <a:xfrm>
            <a:off x="6382007" y="3009829"/>
            <a:ext cx="553759" cy="821091"/>
          </a:xfrm>
          <a:prstGeom prst="rect">
            <a:avLst/>
          </a:prstGeom>
        </p:spPr>
      </p:pic>
    </p:spTree>
    <p:extLst>
      <p:ext uri="{BB962C8B-B14F-4D97-AF65-F5344CB8AC3E}">
        <p14:creationId xmlns:p14="http://schemas.microsoft.com/office/powerpoint/2010/main" val="3971913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458545"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a:solidFill>
                  <a:schemeClr val="bg1"/>
                </a:solidFill>
              </a:rPr>
              <a:t>Question 1</a:t>
            </a:r>
            <a:r>
              <a:rPr lang="fr-FR" sz="2000" b="1" dirty="0">
                <a:solidFill>
                  <a:schemeClr val="bg1"/>
                </a:solidFill>
              </a:rPr>
              <a:t> : </a:t>
            </a:r>
            <a:r>
              <a:rPr lang="fr-FR" sz="2000" b="1" dirty="0" smtClean="0">
                <a:solidFill>
                  <a:schemeClr val="bg1"/>
                </a:solidFill>
              </a:rPr>
              <a:t>Les pratiques </a:t>
            </a:r>
            <a:r>
              <a:rPr lang="fr-FR" sz="2000" b="1" dirty="0" err="1" smtClean="0">
                <a:solidFill>
                  <a:schemeClr val="bg1"/>
                </a:solidFill>
              </a:rPr>
              <a:t>agroécologiques</a:t>
            </a:r>
            <a:r>
              <a:rPr lang="fr-FR" sz="2000" b="1" dirty="0" smtClean="0">
                <a:solidFill>
                  <a:schemeClr val="bg1"/>
                </a:solidFill>
              </a:rPr>
              <a:t> dans les fermes AP</a:t>
            </a:r>
          </a:p>
          <a:p>
            <a:endParaRPr lang="fr-FR" sz="2000" i="1" dirty="0" smtClean="0">
              <a:solidFill>
                <a:schemeClr val="bg1"/>
              </a:solidFill>
            </a:endParaRPr>
          </a:p>
          <a:p>
            <a:endParaRPr lang="fr-FR" sz="2000" i="1" dirty="0">
              <a:solidFill>
                <a:schemeClr val="bg1"/>
              </a:solidFill>
            </a:endParaRPr>
          </a:p>
          <a:p>
            <a:r>
              <a:rPr lang="fr-FR" sz="1600" i="1" dirty="0" smtClean="0">
                <a:solidFill>
                  <a:schemeClr val="bg1"/>
                </a:solidFill>
              </a:rPr>
              <a:t>« Les </a:t>
            </a:r>
            <a:r>
              <a:rPr lang="fr-FR" sz="1600" i="1" dirty="0">
                <a:solidFill>
                  <a:schemeClr val="bg1"/>
                </a:solidFill>
              </a:rPr>
              <a:t>fermes multifonctionnelles du réseau Accueil Paysan mettent-elles en place des pratiques </a:t>
            </a:r>
            <a:r>
              <a:rPr lang="fr-FR" sz="1600" i="1" dirty="0" err="1">
                <a:solidFill>
                  <a:schemeClr val="bg1"/>
                </a:solidFill>
              </a:rPr>
              <a:t>agroécologiques</a:t>
            </a:r>
            <a:r>
              <a:rPr lang="fr-FR" sz="1600" i="1" dirty="0">
                <a:solidFill>
                  <a:schemeClr val="bg1"/>
                </a:solidFill>
              </a:rPr>
              <a:t> au sein de leurs activités d’accueil, d’aménagement et de production agricole </a:t>
            </a:r>
            <a:r>
              <a:rPr lang="fr-FR" sz="1600" i="1" dirty="0" smtClean="0">
                <a:solidFill>
                  <a:schemeClr val="bg1"/>
                </a:solidFill>
              </a:rPr>
              <a:t>? »</a:t>
            </a:r>
            <a:endParaRPr lang="fr-FR" sz="1600"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graphicFrame>
        <p:nvGraphicFramePr>
          <p:cNvPr id="8" name="Tableau 7"/>
          <p:cNvGraphicFramePr>
            <a:graphicFrameLocks noGrp="1"/>
          </p:cNvGraphicFramePr>
          <p:nvPr>
            <p:extLst>
              <p:ext uri="{D42A27DB-BD31-4B8C-83A1-F6EECF244321}">
                <p14:modId xmlns:p14="http://schemas.microsoft.com/office/powerpoint/2010/main" val="888033551"/>
              </p:ext>
            </p:extLst>
          </p:nvPr>
        </p:nvGraphicFramePr>
        <p:xfrm>
          <a:off x="4118904" y="91440"/>
          <a:ext cx="7556030" cy="6675120"/>
        </p:xfrm>
        <a:graphic>
          <a:graphicData uri="http://schemas.openxmlformats.org/drawingml/2006/table">
            <a:tbl>
              <a:tblPr firstRow="1" bandRow="1">
                <a:tableStyleId>{16D9F66E-5EB9-4882-86FB-DCBF35E3C3E4}</a:tableStyleId>
              </a:tblPr>
              <a:tblGrid>
                <a:gridCol w="2442561">
                  <a:extLst>
                    <a:ext uri="{9D8B030D-6E8A-4147-A177-3AD203B41FA5}">
                      <a16:colId xmlns:a16="http://schemas.microsoft.com/office/drawing/2014/main" val="2351734836"/>
                    </a:ext>
                  </a:extLst>
                </a:gridCol>
                <a:gridCol w="5113469">
                  <a:extLst>
                    <a:ext uri="{9D8B030D-6E8A-4147-A177-3AD203B41FA5}">
                      <a16:colId xmlns:a16="http://schemas.microsoft.com/office/drawing/2014/main" val="3138807953"/>
                    </a:ext>
                  </a:extLst>
                </a:gridCol>
              </a:tblGrid>
              <a:tr h="370840">
                <a:tc rowSpan="7">
                  <a:txBody>
                    <a:bodyPr/>
                    <a:lstStyle/>
                    <a:p>
                      <a:r>
                        <a:rPr lang="fr-FR" b="1" dirty="0" smtClean="0"/>
                        <a:t>Production agricole </a:t>
                      </a:r>
                      <a:endParaRPr lang="fr-FR" b="1" dirty="0"/>
                    </a:p>
                  </a:txBody>
                  <a:tcPr>
                    <a:solidFill>
                      <a:schemeClr val="accent6">
                        <a:lumMod val="20000"/>
                        <a:lumOff val="80000"/>
                        <a:alpha val="80000"/>
                      </a:schemeClr>
                    </a:solidFill>
                  </a:tcPr>
                </a:tc>
                <a:tc>
                  <a:txBody>
                    <a:bodyPr/>
                    <a:lstStyle/>
                    <a:p>
                      <a:r>
                        <a:rPr lang="fr-FR" b="0" dirty="0" smtClean="0"/>
                        <a:t>Petite SAU, peu de mécanisation,</a:t>
                      </a:r>
                      <a:r>
                        <a:rPr lang="fr-FR" b="0" baseline="0" dirty="0" smtClean="0"/>
                        <a:t> partage d’outils</a:t>
                      </a:r>
                      <a:endParaRPr lang="fr-FR" b="0" dirty="0"/>
                    </a:p>
                  </a:txBody>
                  <a:tcPr>
                    <a:solidFill>
                      <a:schemeClr val="accent6">
                        <a:lumMod val="20000"/>
                        <a:lumOff val="80000"/>
                        <a:alpha val="80000"/>
                      </a:schemeClr>
                    </a:solidFill>
                  </a:tcPr>
                </a:tc>
                <a:extLst>
                  <a:ext uri="{0D108BD9-81ED-4DB2-BD59-A6C34878D82A}">
                    <a16:rowId xmlns:a16="http://schemas.microsoft.com/office/drawing/2014/main" val="1912879039"/>
                  </a:ext>
                </a:extLst>
              </a:tr>
              <a:tr h="370840">
                <a:tc vMerge="1">
                  <a:txBody>
                    <a:bodyPr/>
                    <a:lstStyle/>
                    <a:p>
                      <a:endParaRPr lang="fr-FR" dirty="0"/>
                    </a:p>
                  </a:txBody>
                  <a:tcPr/>
                </a:tc>
                <a:tc>
                  <a:txBody>
                    <a:bodyPr/>
                    <a:lstStyle/>
                    <a:p>
                      <a:r>
                        <a:rPr lang="fr-FR" dirty="0" smtClean="0"/>
                        <a:t>Agriculture biologique</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876374858"/>
                  </a:ext>
                </a:extLst>
              </a:tr>
              <a:tr h="370840">
                <a:tc vMerge="1">
                  <a:txBody>
                    <a:bodyPr/>
                    <a:lstStyle/>
                    <a:p>
                      <a:endParaRPr lang="fr-FR" dirty="0"/>
                    </a:p>
                  </a:txBody>
                  <a:tcPr/>
                </a:tc>
                <a:tc>
                  <a:txBody>
                    <a:bodyPr/>
                    <a:lstStyle/>
                    <a:p>
                      <a:r>
                        <a:rPr lang="fr-FR" dirty="0" smtClean="0"/>
                        <a:t>La diversification et les semences paysannes</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2529238755"/>
                  </a:ext>
                </a:extLst>
              </a:tr>
              <a:tr h="370840">
                <a:tc vMerge="1">
                  <a:txBody>
                    <a:bodyPr/>
                    <a:lstStyle/>
                    <a:p>
                      <a:endParaRPr lang="fr-FR" dirty="0"/>
                    </a:p>
                  </a:txBody>
                  <a:tcPr/>
                </a:tc>
                <a:tc>
                  <a:txBody>
                    <a:bodyPr/>
                    <a:lstStyle/>
                    <a:p>
                      <a:r>
                        <a:rPr lang="fr-FR" dirty="0" smtClean="0"/>
                        <a:t>Le</a:t>
                      </a:r>
                      <a:r>
                        <a:rPr lang="fr-FR" baseline="0" dirty="0" smtClean="0"/>
                        <a:t> r</a:t>
                      </a:r>
                      <a:r>
                        <a:rPr lang="fr-FR" dirty="0" smtClean="0"/>
                        <a:t>ecyclage et </a:t>
                      </a:r>
                      <a:r>
                        <a:rPr lang="fr-FR" smtClean="0"/>
                        <a:t>le compostage</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2180677778"/>
                  </a:ext>
                </a:extLst>
              </a:tr>
              <a:tr h="370840">
                <a:tc vMerge="1">
                  <a:txBody>
                    <a:bodyPr/>
                    <a:lstStyle/>
                    <a:p>
                      <a:endParaRPr lang="fr-FR" dirty="0"/>
                    </a:p>
                  </a:txBody>
                  <a:tcPr/>
                </a:tc>
                <a:tc>
                  <a:txBody>
                    <a:bodyPr/>
                    <a:lstStyle/>
                    <a:p>
                      <a:r>
                        <a:rPr lang="fr-FR" dirty="0" smtClean="0"/>
                        <a:t>La préservation</a:t>
                      </a:r>
                      <a:r>
                        <a:rPr lang="fr-FR" baseline="0" dirty="0" smtClean="0"/>
                        <a:t> de la ressource en eau</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1963879474"/>
                  </a:ext>
                </a:extLst>
              </a:tr>
              <a:tr h="370840">
                <a:tc vMerge="1">
                  <a:txBody>
                    <a:bodyPr/>
                    <a:lstStyle/>
                    <a:p>
                      <a:endParaRPr lang="fr-FR" dirty="0"/>
                    </a:p>
                  </a:txBody>
                  <a:tcPr/>
                </a:tc>
                <a:tc>
                  <a:txBody>
                    <a:bodyPr/>
                    <a:lstStyle/>
                    <a:p>
                      <a:r>
                        <a:rPr lang="fr-FR" dirty="0" smtClean="0"/>
                        <a:t>La</a:t>
                      </a:r>
                      <a:r>
                        <a:rPr lang="fr-FR" baseline="0" dirty="0" smtClean="0"/>
                        <a:t> r</a:t>
                      </a:r>
                      <a:r>
                        <a:rPr lang="fr-FR" dirty="0" smtClean="0"/>
                        <a:t>éduction</a:t>
                      </a:r>
                      <a:r>
                        <a:rPr lang="fr-FR" baseline="0" dirty="0" smtClean="0"/>
                        <a:t> du travail du sol </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4189268303"/>
                  </a:ext>
                </a:extLst>
              </a:tr>
              <a:tr h="370840">
                <a:tc vMerge="1">
                  <a:txBody>
                    <a:bodyPr/>
                    <a:lstStyle/>
                    <a:p>
                      <a:endParaRPr lang="fr-FR" dirty="0"/>
                    </a:p>
                  </a:txBody>
                  <a:tcPr/>
                </a:tc>
                <a:tc>
                  <a:txBody>
                    <a:bodyPr/>
                    <a:lstStyle/>
                    <a:p>
                      <a:r>
                        <a:rPr lang="fr-FR" dirty="0" smtClean="0"/>
                        <a:t>Les</a:t>
                      </a:r>
                      <a:r>
                        <a:rPr lang="fr-FR" baseline="0" dirty="0" smtClean="0"/>
                        <a:t> c</a:t>
                      </a:r>
                      <a:r>
                        <a:rPr lang="fr-FR" dirty="0" smtClean="0"/>
                        <a:t>ouverts végétaux permanents</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1694366215"/>
                  </a:ext>
                </a:extLst>
              </a:tr>
              <a:tr h="370840">
                <a:tc rowSpan="4">
                  <a:txBody>
                    <a:bodyPr/>
                    <a:lstStyle/>
                    <a:p>
                      <a:r>
                        <a:rPr lang="fr-FR" b="1" dirty="0" smtClean="0"/>
                        <a:t>Aménagement</a:t>
                      </a:r>
                      <a:endParaRPr lang="fr-FR" b="1" dirty="0"/>
                    </a:p>
                  </a:txBody>
                  <a:tcPr>
                    <a:solidFill>
                      <a:schemeClr val="accent5">
                        <a:lumMod val="20000"/>
                        <a:lumOff val="80000"/>
                        <a:alpha val="80000"/>
                      </a:schemeClr>
                    </a:solidFill>
                  </a:tcPr>
                </a:tc>
                <a:tc>
                  <a:txBody>
                    <a:bodyPr/>
                    <a:lstStyle/>
                    <a:p>
                      <a:r>
                        <a:rPr lang="fr-FR" dirty="0" smtClean="0"/>
                        <a:t>La</a:t>
                      </a:r>
                      <a:r>
                        <a:rPr lang="fr-FR" baseline="0" dirty="0" smtClean="0"/>
                        <a:t> protection des oiseaux</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2688291896"/>
                  </a:ext>
                </a:extLst>
              </a:tr>
              <a:tr h="370840">
                <a:tc vMerge="1">
                  <a:txBody>
                    <a:bodyPr/>
                    <a:lstStyle/>
                    <a:p>
                      <a:endParaRPr lang="fr-FR" dirty="0"/>
                    </a:p>
                  </a:txBody>
                  <a:tcPr/>
                </a:tc>
                <a:tc>
                  <a:txBody>
                    <a:bodyPr/>
                    <a:lstStyle/>
                    <a:p>
                      <a:r>
                        <a:rPr lang="fr-FR" dirty="0" smtClean="0"/>
                        <a:t>Laisser faire la nature </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2668058146"/>
                  </a:ext>
                </a:extLst>
              </a:tr>
              <a:tr h="370840">
                <a:tc vMerge="1">
                  <a:txBody>
                    <a:bodyPr/>
                    <a:lstStyle/>
                    <a:p>
                      <a:endParaRPr lang="fr-FR" dirty="0"/>
                    </a:p>
                  </a:txBody>
                  <a:tcPr/>
                </a:tc>
                <a:tc>
                  <a:txBody>
                    <a:bodyPr/>
                    <a:lstStyle/>
                    <a:p>
                      <a:r>
                        <a:rPr lang="fr-FR" dirty="0" smtClean="0"/>
                        <a:t>Les haies</a:t>
                      </a:r>
                      <a:r>
                        <a:rPr lang="fr-FR" baseline="0" dirty="0" smtClean="0"/>
                        <a:t> et les mares </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1579402981"/>
                  </a:ext>
                </a:extLst>
              </a:tr>
              <a:tr h="370840">
                <a:tc vMerge="1">
                  <a:txBody>
                    <a:bodyPr/>
                    <a:lstStyle/>
                    <a:p>
                      <a:endParaRPr lang="fr-FR" dirty="0"/>
                    </a:p>
                  </a:txBody>
                  <a:tcPr/>
                </a:tc>
                <a:tc>
                  <a:txBody>
                    <a:bodyPr/>
                    <a:lstStyle/>
                    <a:p>
                      <a:r>
                        <a:rPr lang="fr-FR" dirty="0" smtClean="0"/>
                        <a:t>La</a:t>
                      </a:r>
                      <a:r>
                        <a:rPr lang="fr-FR" baseline="0" dirty="0" smtClean="0"/>
                        <a:t> </a:t>
                      </a:r>
                      <a:r>
                        <a:rPr lang="fr-FR" baseline="0" dirty="0" err="1" smtClean="0"/>
                        <a:t>phytoépuration</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232824076"/>
                  </a:ext>
                </a:extLst>
              </a:tr>
              <a:tr h="370840">
                <a:tc rowSpan="4">
                  <a:txBody>
                    <a:bodyPr/>
                    <a:lstStyle/>
                    <a:p>
                      <a:r>
                        <a:rPr lang="fr-FR" b="1" dirty="0" smtClean="0"/>
                        <a:t>Accueil</a:t>
                      </a:r>
                      <a:r>
                        <a:rPr lang="fr-FR" baseline="0" dirty="0" smtClean="0"/>
                        <a:t> </a:t>
                      </a:r>
                      <a:endParaRPr lang="fr-FR" dirty="0"/>
                    </a:p>
                  </a:txBody>
                  <a:tcPr>
                    <a:solidFill>
                      <a:schemeClr val="accent4">
                        <a:lumMod val="20000"/>
                        <a:lumOff val="80000"/>
                        <a:alpha val="80000"/>
                      </a:schemeClr>
                    </a:solidFill>
                  </a:tcPr>
                </a:tc>
                <a:tc>
                  <a:txBody>
                    <a:bodyPr/>
                    <a:lstStyle/>
                    <a:p>
                      <a:r>
                        <a:rPr lang="fr-FR" dirty="0" smtClean="0"/>
                        <a:t>L’alimentation et le tri</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1931131749"/>
                  </a:ext>
                </a:extLst>
              </a:tr>
              <a:tr h="370840">
                <a:tc vMerge="1">
                  <a:txBody>
                    <a:bodyPr/>
                    <a:lstStyle/>
                    <a:p>
                      <a:endParaRPr lang="fr-FR" dirty="0"/>
                    </a:p>
                  </a:txBody>
                  <a:tcPr/>
                </a:tc>
                <a:tc>
                  <a:txBody>
                    <a:bodyPr/>
                    <a:lstStyle/>
                    <a:p>
                      <a:r>
                        <a:rPr lang="fr-FR" dirty="0" smtClean="0"/>
                        <a:t>L’écoconstruction et la sobriété</a:t>
                      </a:r>
                      <a:r>
                        <a:rPr lang="fr-FR" baseline="0" dirty="0" smtClean="0"/>
                        <a:t> énergétique</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3041233238"/>
                  </a:ext>
                </a:extLst>
              </a:tr>
              <a:tr h="370840">
                <a:tc vMerge="1">
                  <a:txBody>
                    <a:bodyPr/>
                    <a:lstStyle/>
                    <a:p>
                      <a:endParaRPr lang="fr-FR" dirty="0"/>
                    </a:p>
                  </a:txBody>
                  <a:tcPr/>
                </a:tc>
                <a:tc>
                  <a:txBody>
                    <a:bodyPr/>
                    <a:lstStyle/>
                    <a:p>
                      <a:r>
                        <a:rPr lang="fr-FR" dirty="0" smtClean="0"/>
                        <a:t>La préservation de la ressource</a:t>
                      </a:r>
                      <a:r>
                        <a:rPr lang="fr-FR" baseline="0" dirty="0" smtClean="0"/>
                        <a:t> en eau</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1859001232"/>
                  </a:ext>
                </a:extLst>
              </a:tr>
              <a:tr h="370840">
                <a:tc vMerge="1">
                  <a:txBody>
                    <a:bodyPr/>
                    <a:lstStyle/>
                    <a:p>
                      <a:endParaRPr lang="fr-FR" dirty="0"/>
                    </a:p>
                  </a:txBody>
                  <a:tcPr/>
                </a:tc>
                <a:tc>
                  <a:txBody>
                    <a:bodyPr/>
                    <a:lstStyle/>
                    <a:p>
                      <a:r>
                        <a:rPr lang="fr-FR" dirty="0" smtClean="0"/>
                        <a:t>Les transports</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4152748334"/>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dirty="0" smtClean="0"/>
                        <a:t>Réseau et lien avec</a:t>
                      </a:r>
                      <a:r>
                        <a:rPr lang="fr-FR" b="1" baseline="0" dirty="0" smtClean="0"/>
                        <a:t> les </a:t>
                      </a:r>
                      <a:r>
                        <a:rPr lang="fr-FR" b="1" baseline="0" dirty="0" err="1" smtClean="0"/>
                        <a:t>consommateur·ices</a:t>
                      </a:r>
                      <a:endParaRPr lang="fr-FR" b="1" dirty="0" smtClean="0"/>
                    </a:p>
                  </a:txBody>
                  <a:tcPr>
                    <a:solidFill>
                      <a:schemeClr val="accent2">
                        <a:lumMod val="40000"/>
                        <a:lumOff val="60000"/>
                        <a:alpha val="80000"/>
                      </a:schemeClr>
                    </a:solidFill>
                  </a:tcPr>
                </a:tc>
                <a:tc>
                  <a:txBody>
                    <a:bodyPr/>
                    <a:lstStyle/>
                    <a:p>
                      <a:r>
                        <a:rPr lang="fr-FR" dirty="0" smtClean="0"/>
                        <a:t>L’esprit de solidarité et d’entraide avec la communauté locale</a:t>
                      </a:r>
                      <a:endParaRPr lang="fr-FR" dirty="0"/>
                    </a:p>
                  </a:txBody>
                  <a:tcPr>
                    <a:solidFill>
                      <a:schemeClr val="accent2">
                        <a:lumMod val="40000"/>
                        <a:lumOff val="60000"/>
                        <a:alpha val="80000"/>
                      </a:schemeClr>
                    </a:solidFill>
                  </a:tcPr>
                </a:tc>
                <a:extLst>
                  <a:ext uri="{0D108BD9-81ED-4DB2-BD59-A6C34878D82A}">
                    <a16:rowId xmlns:a16="http://schemas.microsoft.com/office/drawing/2014/main" val="975048754"/>
                  </a:ext>
                </a:extLst>
              </a:tr>
              <a:tr h="370840">
                <a:tc vMerge="1">
                  <a:txBody>
                    <a:bodyPr/>
                    <a:lstStyle/>
                    <a:p>
                      <a:endParaRPr lang="fr-FR" dirty="0"/>
                    </a:p>
                  </a:txBody>
                  <a:tcPr/>
                </a:tc>
                <a:tc>
                  <a:txBody>
                    <a:bodyPr/>
                    <a:lstStyle/>
                    <a:p>
                      <a:r>
                        <a:rPr lang="fr-FR" dirty="0" smtClean="0"/>
                        <a:t>L’engagement politique et associatif</a:t>
                      </a:r>
                      <a:endParaRPr lang="fr-FR" dirty="0"/>
                    </a:p>
                  </a:txBody>
                  <a:tcPr>
                    <a:solidFill>
                      <a:schemeClr val="accent2">
                        <a:lumMod val="40000"/>
                        <a:lumOff val="60000"/>
                        <a:alpha val="80000"/>
                      </a:schemeClr>
                    </a:solidFill>
                  </a:tcPr>
                </a:tc>
                <a:extLst>
                  <a:ext uri="{0D108BD9-81ED-4DB2-BD59-A6C34878D82A}">
                    <a16:rowId xmlns:a16="http://schemas.microsoft.com/office/drawing/2014/main" val="567007260"/>
                  </a:ext>
                </a:extLst>
              </a:tr>
              <a:tr h="370840">
                <a:tc vMerge="1">
                  <a:txBody>
                    <a:bodyPr/>
                    <a:lstStyle/>
                    <a:p>
                      <a:endParaRPr lang="fr-FR" dirty="0"/>
                    </a:p>
                  </a:txBody>
                  <a:tcPr/>
                </a:tc>
                <a:tc>
                  <a:txBody>
                    <a:bodyPr/>
                    <a:lstStyle/>
                    <a:p>
                      <a:r>
                        <a:rPr lang="fr-FR" dirty="0" smtClean="0"/>
                        <a:t>Les</a:t>
                      </a:r>
                      <a:r>
                        <a:rPr lang="fr-FR" baseline="0" dirty="0" smtClean="0"/>
                        <a:t> c</a:t>
                      </a:r>
                      <a:r>
                        <a:rPr lang="fr-FR" dirty="0" smtClean="0"/>
                        <a:t>ircuits courts</a:t>
                      </a:r>
                      <a:endParaRPr lang="fr-FR" dirty="0"/>
                    </a:p>
                  </a:txBody>
                  <a:tcPr>
                    <a:solidFill>
                      <a:schemeClr val="accent2">
                        <a:lumMod val="40000"/>
                        <a:lumOff val="60000"/>
                        <a:alpha val="80000"/>
                      </a:schemeClr>
                    </a:solidFill>
                  </a:tcPr>
                </a:tc>
                <a:extLst>
                  <a:ext uri="{0D108BD9-81ED-4DB2-BD59-A6C34878D82A}">
                    <a16:rowId xmlns:a16="http://schemas.microsoft.com/office/drawing/2014/main" val="634599530"/>
                  </a:ext>
                </a:extLst>
              </a:tr>
            </a:tbl>
          </a:graphicData>
        </a:graphic>
      </p:graphicFrame>
    </p:spTree>
    <p:extLst>
      <p:ext uri="{BB962C8B-B14F-4D97-AF65-F5344CB8AC3E}">
        <p14:creationId xmlns:p14="http://schemas.microsoft.com/office/powerpoint/2010/main" val="2036918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458545"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a:solidFill>
                  <a:schemeClr val="bg1"/>
                </a:solidFill>
              </a:rPr>
              <a:t>Question </a:t>
            </a:r>
            <a:r>
              <a:rPr lang="fr-FR" sz="2000" b="1" u="sng" dirty="0" smtClean="0">
                <a:solidFill>
                  <a:schemeClr val="bg1"/>
                </a:solidFill>
              </a:rPr>
              <a:t>2</a:t>
            </a:r>
            <a:r>
              <a:rPr lang="fr-FR" sz="2000" b="1" dirty="0" smtClean="0">
                <a:solidFill>
                  <a:schemeClr val="bg1"/>
                </a:solidFill>
              </a:rPr>
              <a:t> </a:t>
            </a:r>
            <a:r>
              <a:rPr lang="fr-FR" sz="2000" b="1" dirty="0">
                <a:solidFill>
                  <a:schemeClr val="bg1"/>
                </a:solidFill>
              </a:rPr>
              <a:t>: </a:t>
            </a:r>
            <a:r>
              <a:rPr lang="fr-FR" sz="2000" b="1" dirty="0" smtClean="0">
                <a:solidFill>
                  <a:schemeClr val="bg1"/>
                </a:solidFill>
              </a:rPr>
              <a:t>La sensibilisation des </a:t>
            </a:r>
            <a:r>
              <a:rPr lang="fr-FR" sz="2000" b="1" dirty="0" err="1" smtClean="0">
                <a:solidFill>
                  <a:schemeClr val="bg1"/>
                </a:solidFill>
              </a:rPr>
              <a:t>accueilli·es</a:t>
            </a:r>
            <a:endParaRPr lang="fr-FR" sz="2000" i="1" dirty="0" smtClean="0">
              <a:solidFill>
                <a:schemeClr val="bg1"/>
              </a:solidFill>
            </a:endParaRPr>
          </a:p>
          <a:p>
            <a:endParaRPr lang="fr-FR" sz="2000" i="1" dirty="0">
              <a:solidFill>
                <a:schemeClr val="bg1"/>
              </a:solidFill>
            </a:endParaRPr>
          </a:p>
          <a:p>
            <a:r>
              <a:rPr lang="fr-FR" sz="1600" i="1" dirty="0" smtClean="0">
                <a:solidFill>
                  <a:schemeClr val="bg1"/>
                </a:solidFill>
              </a:rPr>
              <a:t>« L’accueil </a:t>
            </a:r>
            <a:r>
              <a:rPr lang="fr-FR" sz="1600" i="1" dirty="0">
                <a:solidFill>
                  <a:schemeClr val="bg1"/>
                </a:solidFill>
              </a:rPr>
              <a:t>en milieu rural est-il un vecteur efficace de sensibilisation des </a:t>
            </a:r>
            <a:r>
              <a:rPr lang="fr-FR" sz="1600" i="1" dirty="0" err="1">
                <a:solidFill>
                  <a:schemeClr val="bg1"/>
                </a:solidFill>
              </a:rPr>
              <a:t>citoyen·nes</a:t>
            </a:r>
            <a:r>
              <a:rPr lang="fr-FR" sz="1600" i="1" dirty="0">
                <a:solidFill>
                  <a:schemeClr val="bg1"/>
                </a:solidFill>
              </a:rPr>
              <a:t> à l’agroécologie et à l’alimentation durable </a:t>
            </a:r>
            <a:r>
              <a:rPr lang="fr-FR" sz="1600" i="1" dirty="0" smtClean="0">
                <a:solidFill>
                  <a:schemeClr val="bg1"/>
                </a:solidFill>
              </a:rPr>
              <a:t>? » </a:t>
            </a:r>
            <a:endParaRPr lang="fr-FR" sz="1600"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sp>
        <p:nvSpPr>
          <p:cNvPr id="9" name="Ellipse 8"/>
          <p:cNvSpPr/>
          <p:nvPr/>
        </p:nvSpPr>
        <p:spPr>
          <a:xfrm>
            <a:off x="4917233" y="183773"/>
            <a:ext cx="2979686" cy="195612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L’envie de transmettre : moteur des projets d’accueil</a:t>
            </a:r>
            <a:endParaRPr lang="fr-FR" sz="1600" dirty="0"/>
          </a:p>
        </p:txBody>
      </p:sp>
      <p:sp>
        <p:nvSpPr>
          <p:cNvPr id="10" name="Ellipse 9"/>
          <p:cNvSpPr/>
          <p:nvPr/>
        </p:nvSpPr>
        <p:spPr>
          <a:xfrm>
            <a:off x="8272714" y="39229"/>
            <a:ext cx="2793993" cy="221547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Plusieurs moments sont propices à la sensibilisation</a:t>
            </a:r>
            <a:endParaRPr lang="fr-FR" sz="1600" dirty="0"/>
          </a:p>
        </p:txBody>
      </p:sp>
      <p:sp>
        <p:nvSpPr>
          <p:cNvPr id="11" name="Ellipse 10"/>
          <p:cNvSpPr/>
          <p:nvPr/>
        </p:nvSpPr>
        <p:spPr>
          <a:xfrm>
            <a:off x="3889216" y="4350769"/>
            <a:ext cx="3922880" cy="173274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Néanmoins, impossibilité d’évaluer l’impact sur les pratiques alimentaires des </a:t>
            </a:r>
            <a:r>
              <a:rPr lang="fr-FR" sz="1600" dirty="0" err="1" smtClean="0"/>
              <a:t>accueilli·es</a:t>
            </a:r>
            <a:r>
              <a:rPr lang="fr-FR" sz="1600" dirty="0" smtClean="0"/>
              <a:t> sur le long-terme</a:t>
            </a:r>
            <a:endParaRPr lang="fr-FR" sz="1600" dirty="0"/>
          </a:p>
        </p:txBody>
      </p:sp>
      <p:sp>
        <p:nvSpPr>
          <p:cNvPr id="12" name="Ellipse 11"/>
          <p:cNvSpPr/>
          <p:nvPr/>
        </p:nvSpPr>
        <p:spPr>
          <a:xfrm>
            <a:off x="3889216" y="2323667"/>
            <a:ext cx="3133622" cy="173620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Diversité des profils du public :  «</a:t>
            </a:r>
            <a:r>
              <a:rPr lang="fr-FR" sz="1600" i="1" dirty="0" smtClean="0"/>
              <a:t> il faut savoir s’adapter et s’arrêter sans forcer le côté pédagogique </a:t>
            </a:r>
            <a:r>
              <a:rPr lang="fr-FR" sz="1600" dirty="0" smtClean="0"/>
              <a:t>»</a:t>
            </a:r>
            <a:endParaRPr lang="fr-FR" sz="1600" dirty="0"/>
          </a:p>
        </p:txBody>
      </p:sp>
      <p:sp>
        <p:nvSpPr>
          <p:cNvPr id="13" name="Ellipse 12"/>
          <p:cNvSpPr/>
          <p:nvPr/>
        </p:nvSpPr>
        <p:spPr>
          <a:xfrm>
            <a:off x="8099473" y="4811223"/>
            <a:ext cx="3848838" cy="156312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Diversité de sujets abordés : certains attirent davantage l’attention du public</a:t>
            </a:r>
            <a:endParaRPr lang="fr-FR" sz="1600" dirty="0"/>
          </a:p>
        </p:txBody>
      </p:sp>
      <p:sp>
        <p:nvSpPr>
          <p:cNvPr id="14" name="Ellipse 13"/>
          <p:cNvSpPr/>
          <p:nvPr/>
        </p:nvSpPr>
        <p:spPr>
          <a:xfrm>
            <a:off x="8488831" y="2292012"/>
            <a:ext cx="3553427" cy="220612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t>La sensibilisation par l’accueil permet d’observer la réalité du terrain de manière proactive et concrète</a:t>
            </a:r>
            <a:endParaRPr lang="fr-FR" sz="1600" dirty="0"/>
          </a:p>
        </p:txBody>
      </p:sp>
    </p:spTree>
    <p:extLst>
      <p:ext uri="{BB962C8B-B14F-4D97-AF65-F5344CB8AC3E}">
        <p14:creationId xmlns:p14="http://schemas.microsoft.com/office/powerpoint/2010/main" val="24530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458545" cy="49859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a:solidFill>
                  <a:schemeClr val="bg1"/>
                </a:solidFill>
              </a:rPr>
              <a:t>Question 3</a:t>
            </a:r>
            <a:r>
              <a:rPr lang="fr-FR" sz="2000" b="1" dirty="0" smtClean="0">
                <a:solidFill>
                  <a:schemeClr val="bg1"/>
                </a:solidFill>
              </a:rPr>
              <a:t> </a:t>
            </a:r>
            <a:r>
              <a:rPr lang="fr-FR" sz="2000" b="1" dirty="0">
                <a:solidFill>
                  <a:schemeClr val="bg1"/>
                </a:solidFill>
              </a:rPr>
              <a:t>: </a:t>
            </a:r>
            <a:r>
              <a:rPr lang="fr-FR" sz="2000" b="1" dirty="0" smtClean="0">
                <a:solidFill>
                  <a:schemeClr val="bg1"/>
                </a:solidFill>
              </a:rPr>
              <a:t>L’accueil comme source de motivation pour les </a:t>
            </a:r>
            <a:r>
              <a:rPr lang="fr-FR" sz="2000" b="1" dirty="0" err="1" smtClean="0">
                <a:solidFill>
                  <a:schemeClr val="bg1"/>
                </a:solidFill>
              </a:rPr>
              <a:t>accueillant·es</a:t>
            </a:r>
            <a:r>
              <a:rPr lang="fr-FR" sz="2000" b="1" dirty="0" smtClean="0">
                <a:solidFill>
                  <a:schemeClr val="bg1"/>
                </a:solidFill>
              </a:rPr>
              <a:t> </a:t>
            </a:r>
            <a:endParaRPr lang="fr-FR" sz="2000" i="1" dirty="0" smtClean="0">
              <a:solidFill>
                <a:schemeClr val="bg1"/>
              </a:solidFill>
            </a:endParaRPr>
          </a:p>
          <a:p>
            <a:endParaRPr lang="fr-FR" sz="2000" i="1" dirty="0">
              <a:solidFill>
                <a:schemeClr val="bg1"/>
              </a:solidFill>
            </a:endParaRPr>
          </a:p>
          <a:p>
            <a:endParaRPr lang="fr-FR" dirty="0"/>
          </a:p>
          <a:p>
            <a:r>
              <a:rPr lang="fr-FR" sz="1600" i="1" dirty="0" smtClean="0">
                <a:solidFill>
                  <a:schemeClr val="bg1"/>
                </a:solidFill>
              </a:rPr>
              <a:t>« L’accueil </a:t>
            </a:r>
            <a:r>
              <a:rPr lang="fr-FR" sz="1600" i="1" dirty="0">
                <a:solidFill>
                  <a:schemeClr val="bg1"/>
                </a:solidFill>
              </a:rPr>
              <a:t>en milieu rural encourage-t-il les </a:t>
            </a:r>
            <a:r>
              <a:rPr lang="fr-FR" sz="1600" i="1" dirty="0" err="1">
                <a:solidFill>
                  <a:schemeClr val="bg1"/>
                </a:solidFill>
              </a:rPr>
              <a:t>accueillant·es</a:t>
            </a:r>
            <a:r>
              <a:rPr lang="fr-FR" sz="1600" i="1" dirty="0">
                <a:solidFill>
                  <a:schemeClr val="bg1"/>
                </a:solidFill>
              </a:rPr>
              <a:t> à adopter des pratiques </a:t>
            </a:r>
            <a:r>
              <a:rPr lang="fr-FR" sz="1600" i="1" dirty="0" err="1">
                <a:solidFill>
                  <a:schemeClr val="bg1"/>
                </a:solidFill>
              </a:rPr>
              <a:t>agroécologiques</a:t>
            </a:r>
            <a:r>
              <a:rPr lang="fr-FR" sz="1600" i="1" dirty="0">
                <a:solidFill>
                  <a:schemeClr val="bg1"/>
                </a:solidFill>
              </a:rPr>
              <a:t> </a:t>
            </a:r>
            <a:r>
              <a:rPr lang="fr-FR" sz="1600" i="1" dirty="0" smtClean="0">
                <a:solidFill>
                  <a:schemeClr val="bg1"/>
                </a:solidFill>
              </a:rPr>
              <a:t>? » </a:t>
            </a:r>
            <a:endParaRPr lang="fr-FR" sz="1600"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sp>
        <p:nvSpPr>
          <p:cNvPr id="2" name="Rectangle 1"/>
          <p:cNvSpPr/>
          <p:nvPr/>
        </p:nvSpPr>
        <p:spPr>
          <a:xfrm>
            <a:off x="6158203" y="872756"/>
            <a:ext cx="3694923" cy="75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L’accueil chez soi</a:t>
            </a:r>
            <a:endParaRPr lang="fr-FR" sz="1800" dirty="0"/>
          </a:p>
        </p:txBody>
      </p:sp>
      <p:sp>
        <p:nvSpPr>
          <p:cNvPr id="9" name="Rectangle 8"/>
          <p:cNvSpPr/>
          <p:nvPr/>
        </p:nvSpPr>
        <p:spPr>
          <a:xfrm>
            <a:off x="4136570" y="2042193"/>
            <a:ext cx="3694923" cy="75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Gratification</a:t>
            </a:r>
            <a:endParaRPr lang="fr-FR" sz="1800" dirty="0"/>
          </a:p>
        </p:txBody>
      </p:sp>
      <p:sp>
        <p:nvSpPr>
          <p:cNvPr id="10" name="Rectangle 9"/>
          <p:cNvSpPr/>
          <p:nvPr/>
        </p:nvSpPr>
        <p:spPr>
          <a:xfrm>
            <a:off x="8173616" y="2042193"/>
            <a:ext cx="3694923" cy="75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Valorisation de son métier et de ses pratiques</a:t>
            </a:r>
            <a:endParaRPr lang="fr-FR" sz="1800" dirty="0"/>
          </a:p>
        </p:txBody>
      </p:sp>
      <p:sp>
        <p:nvSpPr>
          <p:cNvPr id="11" name="Rectangle 10"/>
          <p:cNvSpPr/>
          <p:nvPr/>
        </p:nvSpPr>
        <p:spPr>
          <a:xfrm>
            <a:off x="5183152" y="4004703"/>
            <a:ext cx="5632581" cy="1509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t>Source de motivation </a:t>
            </a:r>
          </a:p>
          <a:p>
            <a:pPr algn="ctr"/>
            <a:r>
              <a:rPr lang="fr-FR" sz="1800" dirty="0" smtClean="0"/>
              <a:t>- à poursuivre/approfondir ses pratiques vertueuses, </a:t>
            </a:r>
          </a:p>
          <a:p>
            <a:pPr algn="ctr"/>
            <a:r>
              <a:rPr lang="fr-FR" sz="1800" dirty="0" smtClean="0"/>
              <a:t>- à être cohérent avec ses valeurs, </a:t>
            </a:r>
          </a:p>
          <a:p>
            <a:pPr algn="ctr"/>
            <a:r>
              <a:rPr lang="fr-FR" sz="1800" dirty="0" smtClean="0"/>
              <a:t>- à les partager</a:t>
            </a:r>
            <a:endParaRPr lang="fr-FR" sz="1800" dirty="0"/>
          </a:p>
        </p:txBody>
      </p:sp>
      <p:cxnSp>
        <p:nvCxnSpPr>
          <p:cNvPr id="4" name="Connecteur droit avec flèche 3"/>
          <p:cNvCxnSpPr>
            <a:stCxn id="2" idx="2"/>
            <a:endCxn id="9" idx="0"/>
          </p:cNvCxnSpPr>
          <p:nvPr/>
        </p:nvCxnSpPr>
        <p:spPr>
          <a:xfrm flipH="1">
            <a:off x="5984032" y="1628536"/>
            <a:ext cx="2021633" cy="4136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Connecteur droit avec flèche 5"/>
          <p:cNvCxnSpPr>
            <a:endCxn id="10" idx="0"/>
          </p:cNvCxnSpPr>
          <p:nvPr/>
        </p:nvCxnSpPr>
        <p:spPr>
          <a:xfrm>
            <a:off x="7999444" y="1628536"/>
            <a:ext cx="2021634" cy="4136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Flèche vers le bas 6"/>
          <p:cNvSpPr/>
          <p:nvPr/>
        </p:nvSpPr>
        <p:spPr>
          <a:xfrm>
            <a:off x="7837714" y="2542944"/>
            <a:ext cx="335902" cy="135292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 name="ZoneTexte 2"/>
          <p:cNvSpPr txBox="1"/>
          <p:nvPr/>
        </p:nvSpPr>
        <p:spPr>
          <a:xfrm>
            <a:off x="6114660" y="408623"/>
            <a:ext cx="3769567" cy="369332"/>
          </a:xfrm>
          <a:prstGeom prst="rect">
            <a:avLst/>
          </a:prstGeom>
          <a:noFill/>
        </p:spPr>
        <p:txBody>
          <a:bodyPr wrap="square" rtlCol="0">
            <a:spAutoFit/>
          </a:bodyPr>
          <a:lstStyle/>
          <a:p>
            <a:r>
              <a:rPr lang="fr-FR" sz="1800" b="1" dirty="0" smtClean="0">
                <a:solidFill>
                  <a:schemeClr val="bg1"/>
                </a:solidFill>
              </a:rPr>
              <a:t>D’après six des </a:t>
            </a:r>
            <a:r>
              <a:rPr lang="fr-FR" sz="1800" b="1" dirty="0" err="1" smtClean="0">
                <a:solidFill>
                  <a:schemeClr val="bg1"/>
                </a:solidFill>
              </a:rPr>
              <a:t>interviewé·es</a:t>
            </a:r>
            <a:r>
              <a:rPr lang="fr-FR" sz="1800" b="1" dirty="0" smtClean="0">
                <a:solidFill>
                  <a:schemeClr val="bg1"/>
                </a:solidFill>
              </a:rPr>
              <a:t>…</a:t>
            </a:r>
            <a:endParaRPr lang="fr-FR" sz="1800" b="1" dirty="0">
              <a:solidFill>
                <a:schemeClr val="bg1"/>
              </a:solidFill>
            </a:endParaRPr>
          </a:p>
        </p:txBody>
      </p:sp>
    </p:spTree>
    <p:extLst>
      <p:ext uri="{BB962C8B-B14F-4D97-AF65-F5344CB8AC3E}">
        <p14:creationId xmlns:p14="http://schemas.microsoft.com/office/powerpoint/2010/main" val="3559275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4"/>
          <p:cNvPicPr preferRelativeResize="0"/>
          <p:nvPr/>
        </p:nvPicPr>
        <p:blipFill rotWithShape="1">
          <a:blip r:embed="rId3">
            <a:alphaModFix/>
          </a:blip>
          <a:srcRect/>
          <a:stretch/>
        </p:blipFill>
        <p:spPr>
          <a:xfrm>
            <a:off x="3048000" y="0"/>
            <a:ext cx="9144000" cy="6858000"/>
          </a:xfrm>
          <a:prstGeom prst="rect">
            <a:avLst/>
          </a:prstGeom>
          <a:noFill/>
          <a:ln>
            <a:noFill/>
          </a:ln>
        </p:spPr>
      </p:pic>
      <p:sp>
        <p:nvSpPr>
          <p:cNvPr id="104" name="Google Shape;104;p24"/>
          <p:cNvSpPr/>
          <p:nvPr/>
        </p:nvSpPr>
        <p:spPr>
          <a:xfrm>
            <a:off x="0" y="0"/>
            <a:ext cx="7963382"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5" name="Google Shape;105;p24"/>
          <p:cNvSpPr txBox="1"/>
          <p:nvPr/>
        </p:nvSpPr>
        <p:spPr>
          <a:xfrm>
            <a:off x="501507" y="2216256"/>
            <a:ext cx="6447099" cy="26160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6000" b="1" i="0" u="none" strike="noStrike" cap="none" dirty="0" smtClean="0">
                <a:solidFill>
                  <a:srgbClr val="79B940"/>
                </a:solidFill>
                <a:latin typeface="Montserrat Medium"/>
                <a:ea typeface="Montserrat Medium"/>
                <a:cs typeface="Montserrat Medium"/>
                <a:sym typeface="Montserrat Medium"/>
              </a:rPr>
              <a:t>1. Première partie </a:t>
            </a:r>
          </a:p>
          <a:p>
            <a:pPr marL="0" marR="0" lvl="0" indent="0" algn="ctr" rtl="0">
              <a:lnSpc>
                <a:spcPct val="100000"/>
              </a:lnSpc>
              <a:spcBef>
                <a:spcPts val="0"/>
              </a:spcBef>
              <a:spcAft>
                <a:spcPts val="0"/>
              </a:spcAft>
              <a:buNone/>
            </a:pPr>
            <a:r>
              <a:rPr lang="fr-FR" sz="3000" b="1" dirty="0">
                <a:solidFill>
                  <a:srgbClr val="79B940"/>
                </a:solidFill>
                <a:latin typeface="Montserrat Medium"/>
                <a:ea typeface="Montserrat Medium"/>
                <a:cs typeface="Montserrat Medium"/>
                <a:sym typeface="Montserrat Medium"/>
              </a:rPr>
              <a:t>L</a:t>
            </a:r>
            <a:r>
              <a:rPr lang="fr-FR" sz="3000" b="1" i="0" u="none" strike="noStrike" cap="none" dirty="0" smtClean="0">
                <a:solidFill>
                  <a:srgbClr val="79B940"/>
                </a:solidFill>
                <a:latin typeface="Montserrat Medium"/>
                <a:ea typeface="Montserrat Medium"/>
                <a:cs typeface="Montserrat Medium"/>
                <a:sym typeface="Montserrat Medium"/>
              </a:rPr>
              <a:t>’expérience de stage</a:t>
            </a:r>
          </a:p>
          <a:p>
            <a:pPr marL="0" marR="0" lvl="0" indent="0" algn="ctr" rtl="0">
              <a:lnSpc>
                <a:spcPct val="100000"/>
              </a:lnSpc>
              <a:spcBef>
                <a:spcPts val="0"/>
              </a:spcBef>
              <a:spcAft>
                <a:spcPts val="0"/>
              </a:spcAft>
              <a:buNone/>
            </a:pPr>
            <a:endParaRPr dirty="0"/>
          </a:p>
        </p:txBody>
      </p:sp>
      <p:cxnSp>
        <p:nvCxnSpPr>
          <p:cNvPr id="106" name="Google Shape;106;p24"/>
          <p:cNvCxnSpPr/>
          <p:nvPr/>
        </p:nvCxnSpPr>
        <p:spPr>
          <a:xfrm>
            <a:off x="1307883" y="1741421"/>
            <a:ext cx="5128585" cy="9557"/>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8" y="340601"/>
            <a:ext cx="3458545" cy="46781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a:solidFill>
                  <a:schemeClr val="bg1"/>
                </a:solidFill>
              </a:rPr>
              <a:t>Question </a:t>
            </a:r>
            <a:r>
              <a:rPr lang="fr-FR" sz="2000" b="1" u="sng" dirty="0" smtClean="0">
                <a:solidFill>
                  <a:schemeClr val="bg1"/>
                </a:solidFill>
              </a:rPr>
              <a:t>4</a:t>
            </a:r>
            <a:r>
              <a:rPr lang="fr-FR" sz="2000" b="1" dirty="0" smtClean="0">
                <a:solidFill>
                  <a:schemeClr val="bg1"/>
                </a:solidFill>
              </a:rPr>
              <a:t> </a:t>
            </a:r>
            <a:r>
              <a:rPr lang="fr-FR" sz="2000" b="1" dirty="0">
                <a:solidFill>
                  <a:schemeClr val="bg1"/>
                </a:solidFill>
              </a:rPr>
              <a:t>: </a:t>
            </a:r>
            <a:r>
              <a:rPr lang="fr-FR" sz="2000" b="1" dirty="0" smtClean="0">
                <a:solidFill>
                  <a:schemeClr val="bg1"/>
                </a:solidFill>
              </a:rPr>
              <a:t>La labellisation et l’agroécologie</a:t>
            </a:r>
            <a:endParaRPr lang="fr-FR" sz="2000" i="1" dirty="0" smtClean="0">
              <a:solidFill>
                <a:schemeClr val="bg1"/>
              </a:solidFill>
            </a:endParaRPr>
          </a:p>
          <a:p>
            <a:endParaRPr lang="fr-FR" sz="2000" i="1" dirty="0">
              <a:solidFill>
                <a:schemeClr val="bg1"/>
              </a:solidFill>
            </a:endParaRPr>
          </a:p>
          <a:p>
            <a:endParaRPr lang="fr-FR" dirty="0"/>
          </a:p>
          <a:p>
            <a:r>
              <a:rPr lang="fr-FR" sz="1600" i="1" dirty="0" smtClean="0">
                <a:solidFill>
                  <a:schemeClr val="bg1"/>
                </a:solidFill>
              </a:rPr>
              <a:t>« La </a:t>
            </a:r>
            <a:r>
              <a:rPr lang="fr-FR" sz="1600" i="1" dirty="0">
                <a:solidFill>
                  <a:schemeClr val="bg1"/>
                </a:solidFill>
              </a:rPr>
              <a:t>labellisation Accueil Paysan garantie-t-elle l’adoption de pratiques </a:t>
            </a:r>
            <a:r>
              <a:rPr lang="fr-FR" sz="1600" i="1" dirty="0" err="1">
                <a:solidFill>
                  <a:schemeClr val="bg1"/>
                </a:solidFill>
              </a:rPr>
              <a:t>agroécologiques</a:t>
            </a:r>
            <a:r>
              <a:rPr lang="fr-FR" sz="1600" i="1" dirty="0">
                <a:solidFill>
                  <a:schemeClr val="bg1"/>
                </a:solidFill>
              </a:rPr>
              <a:t> chez les </a:t>
            </a:r>
            <a:r>
              <a:rPr lang="fr-FR" sz="1600" i="1" dirty="0" err="1">
                <a:solidFill>
                  <a:schemeClr val="bg1"/>
                </a:solidFill>
              </a:rPr>
              <a:t>adhérent·es</a:t>
            </a:r>
            <a:r>
              <a:rPr lang="fr-FR" sz="1600" i="1" dirty="0">
                <a:solidFill>
                  <a:schemeClr val="bg1"/>
                </a:solidFill>
              </a:rPr>
              <a:t> </a:t>
            </a:r>
            <a:r>
              <a:rPr lang="fr-FR" sz="1600" i="1" dirty="0" smtClean="0">
                <a:solidFill>
                  <a:schemeClr val="bg1"/>
                </a:solidFill>
              </a:rPr>
              <a:t>? » </a:t>
            </a:r>
            <a:endParaRPr lang="fr-FR" sz="1600"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pic>
        <p:nvPicPr>
          <p:cNvPr id="15" name="Google Shape;366;p43"/>
          <p:cNvPicPr preferRelativeResize="0"/>
          <p:nvPr/>
        </p:nvPicPr>
        <p:blipFill>
          <a:blip r:embed="rId6">
            <a:alphaModFix/>
          </a:blip>
          <a:stretch>
            <a:fillRect/>
          </a:stretch>
        </p:blipFill>
        <p:spPr>
          <a:xfrm>
            <a:off x="3765695" y="717669"/>
            <a:ext cx="8117633" cy="5887874"/>
          </a:xfrm>
          <a:prstGeom prst="rect">
            <a:avLst/>
          </a:prstGeom>
          <a:noFill/>
          <a:ln>
            <a:noFill/>
          </a:ln>
        </p:spPr>
      </p:pic>
      <p:sp>
        <p:nvSpPr>
          <p:cNvPr id="3" name="ZoneTexte 2"/>
          <p:cNvSpPr txBox="1"/>
          <p:nvPr/>
        </p:nvSpPr>
        <p:spPr>
          <a:xfrm>
            <a:off x="4421947" y="340601"/>
            <a:ext cx="7461382" cy="400110"/>
          </a:xfrm>
          <a:prstGeom prst="rect">
            <a:avLst/>
          </a:prstGeom>
          <a:noFill/>
        </p:spPr>
        <p:txBody>
          <a:bodyPr wrap="square" rtlCol="0">
            <a:spAutoFit/>
          </a:bodyPr>
          <a:lstStyle/>
          <a:p>
            <a:r>
              <a:rPr lang="fr-FR" sz="2000" b="1" dirty="0" smtClean="0">
                <a:solidFill>
                  <a:schemeClr val="bg1"/>
                </a:solidFill>
              </a:rPr>
              <a:t>Système Participatif de Garantie (labellisation par les pairs)</a:t>
            </a:r>
            <a:endParaRPr lang="fr-FR" sz="2000" b="1" dirty="0">
              <a:solidFill>
                <a:schemeClr val="bg1"/>
              </a:solidFill>
            </a:endParaRPr>
          </a:p>
        </p:txBody>
      </p:sp>
      <p:sp>
        <p:nvSpPr>
          <p:cNvPr id="5" name="Ellipse 4"/>
          <p:cNvSpPr/>
          <p:nvPr/>
        </p:nvSpPr>
        <p:spPr>
          <a:xfrm>
            <a:off x="7022838" y="740711"/>
            <a:ext cx="2165684" cy="2114784"/>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9097810" y="740711"/>
            <a:ext cx="2165684" cy="2114784"/>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444821"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105749" y="340601"/>
            <a:ext cx="3112014" cy="46781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a:solidFill>
                  <a:schemeClr val="bg1"/>
                </a:solidFill>
              </a:rPr>
              <a:t>Question </a:t>
            </a:r>
            <a:r>
              <a:rPr lang="fr-FR" sz="2000" b="1" u="sng" dirty="0" smtClean="0">
                <a:solidFill>
                  <a:schemeClr val="bg1"/>
                </a:solidFill>
              </a:rPr>
              <a:t>4</a:t>
            </a:r>
            <a:r>
              <a:rPr lang="fr-FR" sz="2000" b="1" dirty="0" smtClean="0">
                <a:solidFill>
                  <a:schemeClr val="bg1"/>
                </a:solidFill>
              </a:rPr>
              <a:t> </a:t>
            </a:r>
            <a:r>
              <a:rPr lang="fr-FR" sz="2000" b="1" dirty="0">
                <a:solidFill>
                  <a:schemeClr val="bg1"/>
                </a:solidFill>
              </a:rPr>
              <a:t>: </a:t>
            </a:r>
            <a:r>
              <a:rPr lang="fr-FR" sz="2000" b="1" dirty="0" smtClean="0">
                <a:solidFill>
                  <a:schemeClr val="bg1"/>
                </a:solidFill>
              </a:rPr>
              <a:t>La labellisation AP et l’agroécologie</a:t>
            </a:r>
            <a:endParaRPr lang="fr-FR" sz="2000" i="1" dirty="0" smtClean="0">
              <a:solidFill>
                <a:schemeClr val="bg1"/>
              </a:solidFill>
            </a:endParaRPr>
          </a:p>
          <a:p>
            <a:endParaRPr lang="fr-FR" sz="2000" i="1" dirty="0">
              <a:solidFill>
                <a:schemeClr val="bg1"/>
              </a:solidFill>
            </a:endParaRPr>
          </a:p>
          <a:p>
            <a:endParaRPr lang="fr-FR" dirty="0"/>
          </a:p>
          <a:p>
            <a:r>
              <a:rPr lang="fr-FR" sz="1600" i="1" dirty="0" smtClean="0">
                <a:solidFill>
                  <a:schemeClr val="bg1"/>
                </a:solidFill>
              </a:rPr>
              <a:t>« La </a:t>
            </a:r>
            <a:r>
              <a:rPr lang="fr-FR" sz="1600" i="1" dirty="0">
                <a:solidFill>
                  <a:schemeClr val="bg1"/>
                </a:solidFill>
              </a:rPr>
              <a:t>labellisation Accueil Paysan garantie-t-elle l’adoption de pratiques </a:t>
            </a:r>
            <a:r>
              <a:rPr lang="fr-FR" sz="1600" i="1" dirty="0" err="1">
                <a:solidFill>
                  <a:schemeClr val="bg1"/>
                </a:solidFill>
              </a:rPr>
              <a:t>agroécologiques</a:t>
            </a:r>
            <a:r>
              <a:rPr lang="fr-FR" sz="1600" i="1" dirty="0">
                <a:solidFill>
                  <a:schemeClr val="bg1"/>
                </a:solidFill>
              </a:rPr>
              <a:t> chez les </a:t>
            </a:r>
            <a:r>
              <a:rPr lang="fr-FR" sz="1600" i="1" dirty="0" err="1">
                <a:solidFill>
                  <a:schemeClr val="bg1"/>
                </a:solidFill>
              </a:rPr>
              <a:t>adhérent·es</a:t>
            </a:r>
            <a:r>
              <a:rPr lang="fr-FR" sz="1600" i="1" dirty="0">
                <a:solidFill>
                  <a:schemeClr val="bg1"/>
                </a:solidFill>
              </a:rPr>
              <a:t> </a:t>
            </a:r>
            <a:r>
              <a:rPr lang="fr-FR" sz="1600" i="1" dirty="0" smtClean="0">
                <a:solidFill>
                  <a:schemeClr val="bg1"/>
                </a:solidFill>
              </a:rPr>
              <a:t>? » </a:t>
            </a:r>
            <a:endParaRPr lang="fr-FR" sz="1600"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797357" y="6057596"/>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444821" y="0"/>
            <a:ext cx="8747179" cy="6858000"/>
          </a:xfrm>
          <a:prstGeom prst="rect">
            <a:avLst/>
          </a:prstGeom>
          <a:noFill/>
          <a:ln>
            <a:noFill/>
          </a:ln>
          <a:effectLst>
            <a:glow rad="12700">
              <a:schemeClr val="accent1">
                <a:alpha val="40000"/>
              </a:schemeClr>
            </a:glow>
          </a:effectLst>
        </p:spPr>
      </p:pic>
      <p:sp>
        <p:nvSpPr>
          <p:cNvPr id="2" name="Rectangle 1"/>
          <p:cNvSpPr/>
          <p:nvPr/>
        </p:nvSpPr>
        <p:spPr>
          <a:xfrm>
            <a:off x="3564294" y="116633"/>
            <a:ext cx="8556192" cy="6624734"/>
          </a:xfrm>
          <a:prstGeom prst="rect">
            <a:avLst/>
          </a:prstGeom>
          <a:solidFill>
            <a:schemeClr val="accent6">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a:p>
            <a:r>
              <a:rPr lang="fr-FR" sz="1500" u="sng" dirty="0" smtClean="0">
                <a:solidFill>
                  <a:schemeClr val="tx1"/>
                </a:solidFill>
              </a:rPr>
              <a:t>Le cahier des charges et l’outil d’autodiagnostic PAPAPAP </a:t>
            </a:r>
            <a:r>
              <a:rPr lang="fr-FR" sz="1500" dirty="0" smtClean="0">
                <a:solidFill>
                  <a:schemeClr val="tx1"/>
                </a:solidFill>
              </a:rPr>
              <a:t>mentionnent plusieurs éléments de l’agriculture paysanne en lien avec l’agroécologie (des recommandations plutôt que des critères strictes)</a:t>
            </a:r>
          </a:p>
          <a:p>
            <a:endParaRPr lang="fr-FR" sz="1500" dirty="0">
              <a:solidFill>
                <a:schemeClr val="tx1"/>
              </a:solidFill>
              <a:sym typeface="Wingdings" panose="05000000000000000000" pitchFamily="2" charset="2"/>
            </a:endParaRPr>
          </a:p>
          <a:p>
            <a:r>
              <a:rPr lang="fr-FR" sz="1500" u="sng" dirty="0">
                <a:solidFill>
                  <a:schemeClr val="tx1"/>
                </a:solidFill>
                <a:sym typeface="Wingdings" panose="05000000000000000000" pitchFamily="2" charset="2"/>
              </a:rPr>
              <a:t>L</a:t>
            </a:r>
            <a:r>
              <a:rPr lang="fr-FR" sz="1500" u="sng" dirty="0" smtClean="0">
                <a:solidFill>
                  <a:schemeClr val="tx1"/>
                </a:solidFill>
                <a:sym typeface="Wingdings" panose="05000000000000000000" pitchFamily="2" charset="2"/>
              </a:rPr>
              <a:t>a souplesse du dispositif</a:t>
            </a:r>
            <a:r>
              <a:rPr lang="fr-FR" sz="1500" dirty="0" smtClean="0">
                <a:solidFill>
                  <a:schemeClr val="tx1"/>
                </a:solidFill>
                <a:sym typeface="Wingdings" panose="05000000000000000000" pitchFamily="2" charset="2"/>
              </a:rPr>
              <a:t> s’explique par deux facteurs :  </a:t>
            </a:r>
          </a:p>
          <a:p>
            <a:endParaRPr lang="fr-FR" sz="1500" dirty="0" smtClean="0">
              <a:solidFill>
                <a:schemeClr val="tx1"/>
              </a:solidFill>
              <a:sym typeface="Wingdings" panose="05000000000000000000" pitchFamily="2" charset="2"/>
            </a:endParaRPr>
          </a:p>
          <a:p>
            <a:pPr marL="342900" lvl="4" indent="-342900">
              <a:buFont typeface="+mj-lt"/>
              <a:buAutoNum type="arabicPeriod"/>
            </a:pPr>
            <a:r>
              <a:rPr lang="fr-FR" sz="1500" dirty="0" smtClean="0">
                <a:solidFill>
                  <a:schemeClr val="tx1"/>
                </a:solidFill>
                <a:sym typeface="Wingdings" panose="05000000000000000000" pitchFamily="2" charset="2"/>
              </a:rPr>
              <a:t>La nature interprétable de l’agriculture paysanne et de l’agroécologie (pas de labels harmonisés basés sur des critères quantifiables) ;</a:t>
            </a:r>
          </a:p>
          <a:p>
            <a:pPr marL="342900" lvl="4" indent="-342900">
              <a:buFont typeface="+mj-lt"/>
              <a:buAutoNum type="arabicPeriod"/>
            </a:pPr>
            <a:r>
              <a:rPr lang="fr-FR" sz="1500" dirty="0" smtClean="0">
                <a:solidFill>
                  <a:schemeClr val="tx1"/>
                </a:solidFill>
                <a:sym typeface="Wingdings" panose="05000000000000000000" pitchFamily="2" charset="2"/>
              </a:rPr>
              <a:t>L’esprit du réseau : la volonté d'être inclusifs et de valoriser les petites structures engagées.</a:t>
            </a:r>
          </a:p>
          <a:p>
            <a:pPr marL="285750" indent="-285750">
              <a:buFontTx/>
              <a:buChar char="-"/>
            </a:pPr>
            <a:endParaRPr lang="fr-FR" sz="1500" dirty="0">
              <a:solidFill>
                <a:schemeClr val="tx1"/>
              </a:solidFill>
              <a:sym typeface="Wingdings" panose="05000000000000000000" pitchFamily="2" charset="2"/>
            </a:endParaRPr>
          </a:p>
          <a:p>
            <a:r>
              <a:rPr lang="fr-FR" sz="1500" u="sng" dirty="0" smtClean="0">
                <a:solidFill>
                  <a:schemeClr val="tx1"/>
                </a:solidFill>
                <a:sym typeface="Wingdings" panose="05000000000000000000" pitchFamily="2" charset="2"/>
              </a:rPr>
              <a:t>Le risque </a:t>
            </a:r>
            <a:r>
              <a:rPr lang="fr-FR" sz="1500" dirty="0" smtClean="0">
                <a:solidFill>
                  <a:schemeClr val="tx1"/>
                </a:solidFill>
                <a:sym typeface="Wingdings" panose="05000000000000000000" pitchFamily="2" charset="2"/>
              </a:rPr>
              <a:t>de labelliser des </a:t>
            </a:r>
            <a:r>
              <a:rPr lang="fr-FR" sz="1500" dirty="0" err="1" smtClean="0">
                <a:solidFill>
                  <a:schemeClr val="tx1"/>
                </a:solidFill>
                <a:sym typeface="Wingdings" panose="05000000000000000000" pitchFamily="2" charset="2"/>
              </a:rPr>
              <a:t>paysan·nes</a:t>
            </a:r>
            <a:r>
              <a:rPr lang="fr-FR" sz="1500" dirty="0" smtClean="0">
                <a:solidFill>
                  <a:schemeClr val="tx1"/>
                </a:solidFill>
                <a:sym typeface="Wingdings" panose="05000000000000000000" pitchFamily="2" charset="2"/>
              </a:rPr>
              <a:t> aux pratiques incohérentes avec le réseau est mitigé : </a:t>
            </a:r>
          </a:p>
          <a:p>
            <a:endParaRPr lang="fr-FR" sz="1500" dirty="0">
              <a:solidFill>
                <a:schemeClr val="tx1"/>
              </a:solidFill>
              <a:sym typeface="Wingdings" panose="05000000000000000000" pitchFamily="2" charset="2"/>
            </a:endParaRPr>
          </a:p>
          <a:p>
            <a:pPr marL="342900" indent="-342900">
              <a:buFont typeface="+mj-lt"/>
              <a:buAutoNum type="arabicPeriod"/>
            </a:pPr>
            <a:r>
              <a:rPr lang="fr-FR" sz="1500" dirty="0" smtClean="0">
                <a:solidFill>
                  <a:schemeClr val="tx1"/>
                </a:solidFill>
                <a:sym typeface="Wingdings" panose="05000000000000000000" pitchFamily="2" charset="2"/>
              </a:rPr>
              <a:t>AP est moins visible que d’autres réseaux « grand public »  vraie volonté d’engagement ;</a:t>
            </a:r>
          </a:p>
          <a:p>
            <a:pPr marL="342900" indent="-342900">
              <a:buFont typeface="+mj-lt"/>
              <a:buAutoNum type="arabicPeriod"/>
            </a:pPr>
            <a:r>
              <a:rPr lang="fr-FR" sz="1500" dirty="0" smtClean="0">
                <a:solidFill>
                  <a:schemeClr val="tx1"/>
                </a:solidFill>
              </a:rPr>
              <a:t>Amélioration de la démarche (visite en </a:t>
            </a:r>
            <a:r>
              <a:rPr lang="fr-FR" sz="1500" dirty="0" smtClean="0">
                <a:solidFill>
                  <a:schemeClr val="tx1"/>
                </a:solidFill>
              </a:rPr>
              <a:t>binôme, validation </a:t>
            </a:r>
            <a:r>
              <a:rPr lang="fr-FR" sz="1500" dirty="0" smtClean="0">
                <a:solidFill>
                  <a:schemeClr val="tx1"/>
                </a:solidFill>
              </a:rPr>
              <a:t>par le CA </a:t>
            </a:r>
            <a:r>
              <a:rPr lang="fr-FR" sz="1500" dirty="0" smtClean="0">
                <a:solidFill>
                  <a:schemeClr val="tx1"/>
                </a:solidFill>
              </a:rPr>
              <a:t>local, formations </a:t>
            </a:r>
            <a:r>
              <a:rPr lang="fr-FR" sz="1500" dirty="0" err="1" smtClean="0">
                <a:solidFill>
                  <a:schemeClr val="tx1"/>
                </a:solidFill>
              </a:rPr>
              <a:t>labellisateur·ices</a:t>
            </a:r>
            <a:r>
              <a:rPr lang="fr-FR" sz="1500" dirty="0" smtClean="0">
                <a:solidFill>
                  <a:schemeClr val="tx1"/>
                </a:solidFill>
              </a:rPr>
              <a:t>).</a:t>
            </a:r>
            <a:endParaRPr lang="fr-FR" sz="1500" dirty="0" smtClean="0">
              <a:solidFill>
                <a:schemeClr val="tx1"/>
              </a:solidFill>
            </a:endParaRPr>
          </a:p>
          <a:p>
            <a:pPr marL="342900" indent="-342900">
              <a:buFont typeface="+mj-lt"/>
              <a:buAutoNum type="arabicPeriod"/>
            </a:pPr>
            <a:endParaRPr lang="fr-FR" dirty="0">
              <a:solidFill>
                <a:schemeClr val="tx1"/>
              </a:solidFill>
              <a:sym typeface="Wingdings" panose="05000000000000000000" pitchFamily="2" charset="2"/>
            </a:endParaRPr>
          </a:p>
        </p:txBody>
      </p:sp>
      <p:sp>
        <p:nvSpPr>
          <p:cNvPr id="4" name="Rectangle 3"/>
          <p:cNvSpPr/>
          <p:nvPr/>
        </p:nvSpPr>
        <p:spPr>
          <a:xfrm>
            <a:off x="3873713" y="256625"/>
            <a:ext cx="8008864" cy="822960"/>
          </a:xfrm>
          <a:prstGeom prst="rect">
            <a:avLst/>
          </a:prstGeom>
          <a:solidFill>
            <a:schemeClr val="accent4">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i="1" dirty="0">
                <a:solidFill>
                  <a:schemeClr val="tx1"/>
                </a:solidFill>
              </a:rPr>
              <a:t>« Pour moi, l’agriculture paysanne représente le cœur du réseau, les valeurs communes. » </a:t>
            </a:r>
            <a:r>
              <a:rPr lang="fr-FR" sz="1500" dirty="0">
                <a:solidFill>
                  <a:schemeClr val="tx1"/>
                </a:solidFill>
              </a:rPr>
              <a:t>(Salariée FNAP chargée d’appui aux </a:t>
            </a:r>
            <a:r>
              <a:rPr lang="fr-FR" sz="1500" dirty="0" err="1">
                <a:solidFill>
                  <a:schemeClr val="tx1"/>
                </a:solidFill>
              </a:rPr>
              <a:t>adhérent·es</a:t>
            </a:r>
            <a:r>
              <a:rPr lang="fr-FR" sz="1500" dirty="0">
                <a:solidFill>
                  <a:schemeClr val="tx1"/>
                </a:solidFill>
              </a:rPr>
              <a:t>) </a:t>
            </a:r>
          </a:p>
        </p:txBody>
      </p:sp>
      <p:sp>
        <p:nvSpPr>
          <p:cNvPr id="16" name="Rectangle 15"/>
          <p:cNvSpPr/>
          <p:nvPr/>
        </p:nvSpPr>
        <p:spPr>
          <a:xfrm>
            <a:off x="3837958" y="5399284"/>
            <a:ext cx="8008864" cy="1038832"/>
          </a:xfrm>
          <a:prstGeom prst="rect">
            <a:avLst/>
          </a:prstGeom>
          <a:solidFill>
            <a:schemeClr val="accent4">
              <a:lumMod val="20000"/>
              <a:lumOff val="8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i="1" dirty="0">
                <a:solidFill>
                  <a:schemeClr val="tx1"/>
                </a:solidFill>
              </a:rPr>
              <a:t>«Le réseau AP est un moteur d’évolution, en ce qu’il permet aux membres d’échanger et d’évoluer ensemble. Il ne faut donc pas mettre les gens dans des tiroirs et permettre à tout le monde d’évoluer. » </a:t>
            </a:r>
            <a:r>
              <a:rPr lang="fr-FR" sz="1500" dirty="0" smtClean="0">
                <a:solidFill>
                  <a:schemeClr val="tx1"/>
                </a:solidFill>
              </a:rPr>
              <a:t>(</a:t>
            </a:r>
            <a:r>
              <a:rPr lang="fr-FR" sz="1500" dirty="0">
                <a:solidFill>
                  <a:schemeClr val="tx1"/>
                </a:solidFill>
              </a:rPr>
              <a:t>Paysanne adhérente et </a:t>
            </a:r>
            <a:r>
              <a:rPr lang="fr-FR" sz="1500" dirty="0" err="1">
                <a:solidFill>
                  <a:schemeClr val="tx1"/>
                </a:solidFill>
              </a:rPr>
              <a:t>labellisatrice</a:t>
            </a:r>
            <a:r>
              <a:rPr lang="fr-FR" sz="1500" dirty="0">
                <a:solidFill>
                  <a:schemeClr val="tx1"/>
                </a:solidFill>
              </a:rPr>
              <a:t> du réseau AP) </a:t>
            </a:r>
            <a:endParaRPr lang="fr-FR" sz="1500" dirty="0">
              <a:solidFill>
                <a:schemeClr val="tx1"/>
              </a:solidFill>
              <a:sym typeface="Wingdings" panose="05000000000000000000" pitchFamily="2" charset="2"/>
            </a:endParaRPr>
          </a:p>
        </p:txBody>
      </p:sp>
    </p:spTree>
    <p:extLst>
      <p:ext uri="{BB962C8B-B14F-4D97-AF65-F5344CB8AC3E}">
        <p14:creationId xmlns:p14="http://schemas.microsoft.com/office/powerpoint/2010/main" val="4175642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86430" y="340601"/>
            <a:ext cx="3496091" cy="35086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smtClean="0">
                <a:solidFill>
                  <a:schemeClr val="bg1"/>
                </a:solidFill>
              </a:rPr>
              <a:t>Problématique</a:t>
            </a:r>
          </a:p>
          <a:p>
            <a:endParaRPr lang="fr-FR" dirty="0"/>
          </a:p>
          <a:p>
            <a:r>
              <a:rPr lang="fr-FR" sz="1600" b="1" i="1" dirty="0" smtClean="0">
                <a:solidFill>
                  <a:schemeClr val="bg1"/>
                </a:solidFill>
              </a:rPr>
              <a:t>« </a:t>
            </a:r>
            <a:r>
              <a:rPr lang="fr-FR" sz="1600" b="1" i="1" dirty="0">
                <a:solidFill>
                  <a:schemeClr val="bg1"/>
                </a:solidFill>
              </a:rPr>
              <a:t>L’accueil à la ferme est-il un vecteur de la transition </a:t>
            </a:r>
            <a:r>
              <a:rPr lang="fr-FR" sz="1600" b="1" i="1" dirty="0" err="1">
                <a:solidFill>
                  <a:schemeClr val="bg1"/>
                </a:solidFill>
              </a:rPr>
              <a:t>agroécologique</a:t>
            </a:r>
            <a:r>
              <a:rPr lang="fr-FR" sz="1600" b="1" i="1" dirty="0">
                <a:solidFill>
                  <a:schemeClr val="bg1"/>
                </a:solidFill>
              </a:rPr>
              <a:t> </a:t>
            </a:r>
            <a:r>
              <a:rPr lang="fr-FR" sz="1600" b="1" i="1" dirty="0" smtClean="0">
                <a:solidFill>
                  <a:schemeClr val="bg1"/>
                </a:solidFill>
              </a:rPr>
              <a:t>? » </a:t>
            </a:r>
            <a:endParaRPr lang="fr-FR" sz="1600" b="1" dirty="0">
              <a:solidFill>
                <a:schemeClr val="bg1"/>
              </a:solidFill>
            </a:endParaRPr>
          </a:p>
          <a:p>
            <a:pPr marL="0" marR="0" lvl="0" indent="0" algn="l" rtl="0">
              <a:lnSpc>
                <a:spcPct val="100000"/>
              </a:lnSpc>
              <a:spcBef>
                <a:spcPts val="0"/>
              </a:spcBef>
              <a:spcAft>
                <a:spcPts val="0"/>
              </a:spcAft>
              <a:buNone/>
            </a:pPr>
            <a:endParaRPr sz="2000" b="1" i="0" u="none" strike="noStrike" cap="none" dirty="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graphicFrame>
        <p:nvGraphicFramePr>
          <p:cNvPr id="11" name="Tableau 10"/>
          <p:cNvGraphicFramePr>
            <a:graphicFrameLocks noGrp="1"/>
          </p:cNvGraphicFramePr>
          <p:nvPr>
            <p:extLst>
              <p:ext uri="{D42A27DB-BD31-4B8C-83A1-F6EECF244321}">
                <p14:modId xmlns:p14="http://schemas.microsoft.com/office/powerpoint/2010/main" val="1022102081"/>
              </p:ext>
            </p:extLst>
          </p:nvPr>
        </p:nvGraphicFramePr>
        <p:xfrm>
          <a:off x="4118904" y="91440"/>
          <a:ext cx="7556030" cy="6482080"/>
        </p:xfrm>
        <a:graphic>
          <a:graphicData uri="http://schemas.openxmlformats.org/drawingml/2006/table">
            <a:tbl>
              <a:tblPr firstRow="1" bandRow="1">
                <a:tableStyleId>{16D9F66E-5EB9-4882-86FB-DCBF35E3C3E4}</a:tableStyleId>
              </a:tblPr>
              <a:tblGrid>
                <a:gridCol w="1456732">
                  <a:extLst>
                    <a:ext uri="{9D8B030D-6E8A-4147-A177-3AD203B41FA5}">
                      <a16:colId xmlns:a16="http://schemas.microsoft.com/office/drawing/2014/main" val="2351734836"/>
                    </a:ext>
                  </a:extLst>
                </a:gridCol>
                <a:gridCol w="3049649">
                  <a:extLst>
                    <a:ext uri="{9D8B030D-6E8A-4147-A177-3AD203B41FA5}">
                      <a16:colId xmlns:a16="http://schemas.microsoft.com/office/drawing/2014/main" val="3138807953"/>
                    </a:ext>
                  </a:extLst>
                </a:gridCol>
                <a:gridCol w="3049649">
                  <a:extLst>
                    <a:ext uri="{9D8B030D-6E8A-4147-A177-3AD203B41FA5}">
                      <a16:colId xmlns:a16="http://schemas.microsoft.com/office/drawing/2014/main" val="4072773096"/>
                    </a:ext>
                  </a:extLst>
                </a:gridCol>
              </a:tblGrid>
              <a:tr h="370840">
                <a:tc>
                  <a:txBody>
                    <a:bodyPr/>
                    <a:lstStyle/>
                    <a:p>
                      <a:r>
                        <a:rPr lang="fr-FR" b="1" dirty="0" smtClean="0"/>
                        <a:t>Type</a:t>
                      </a:r>
                      <a:r>
                        <a:rPr lang="fr-FR" b="1" baseline="0" dirty="0" smtClean="0"/>
                        <a:t> d’activité</a:t>
                      </a:r>
                      <a:endParaRPr lang="fr-FR" b="1" dirty="0"/>
                    </a:p>
                  </a:txBody>
                  <a:tcPr>
                    <a:solidFill>
                      <a:srgbClr val="92D050">
                        <a:alpha val="80000"/>
                      </a:srgbClr>
                    </a:solidFill>
                  </a:tcPr>
                </a:tc>
                <a:tc>
                  <a:txBody>
                    <a:bodyPr/>
                    <a:lstStyle/>
                    <a:p>
                      <a:r>
                        <a:rPr lang="fr-FR" b="1" dirty="0" smtClean="0"/>
                        <a:t>Pratique écologique</a:t>
                      </a:r>
                      <a:endParaRPr lang="fr-FR" b="1" dirty="0"/>
                    </a:p>
                  </a:txBody>
                  <a:tcPr>
                    <a:solidFill>
                      <a:srgbClr val="92D050">
                        <a:alpha val="80000"/>
                      </a:srgb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1" i="0" u="none" strike="noStrike" cap="none" baseline="0" dirty="0" smtClean="0">
                          <a:solidFill>
                            <a:schemeClr val="dk1"/>
                          </a:solidFill>
                          <a:latin typeface="+mn-lt"/>
                          <a:ea typeface="+mn-ea"/>
                          <a:cs typeface="+mn-cs"/>
                          <a:sym typeface="Arial"/>
                        </a:rPr>
                        <a:t>É</a:t>
                      </a:r>
                      <a:r>
                        <a:rPr lang="fr-FR" b="1" dirty="0" smtClean="0"/>
                        <a:t>lément(s) de l’agroécologie correspondant(s) (FAO, 2018)</a:t>
                      </a:r>
                      <a:endParaRPr lang="fr-FR" b="1" dirty="0"/>
                    </a:p>
                  </a:txBody>
                  <a:tcPr>
                    <a:solidFill>
                      <a:srgbClr val="92D050">
                        <a:alpha val="80000"/>
                      </a:srgbClr>
                    </a:solidFill>
                  </a:tcPr>
                </a:tc>
                <a:extLst>
                  <a:ext uri="{0D108BD9-81ED-4DB2-BD59-A6C34878D82A}">
                    <a16:rowId xmlns:a16="http://schemas.microsoft.com/office/drawing/2014/main" val="557432509"/>
                  </a:ext>
                </a:extLst>
              </a:tr>
              <a:tr h="370840">
                <a:tc rowSpan="7">
                  <a:txBody>
                    <a:bodyPr/>
                    <a:lstStyle/>
                    <a:p>
                      <a:r>
                        <a:rPr lang="fr-FR" b="1" dirty="0" smtClean="0"/>
                        <a:t>Production agricole </a:t>
                      </a:r>
                      <a:endParaRPr lang="fr-FR" b="1" dirty="0"/>
                    </a:p>
                  </a:txBody>
                  <a:tcPr>
                    <a:solidFill>
                      <a:schemeClr val="accent6">
                        <a:lumMod val="20000"/>
                        <a:lumOff val="80000"/>
                        <a:alpha val="80000"/>
                      </a:schemeClr>
                    </a:solidFill>
                  </a:tcPr>
                </a:tc>
                <a:tc>
                  <a:txBody>
                    <a:bodyPr/>
                    <a:lstStyle/>
                    <a:p>
                      <a:r>
                        <a:rPr lang="fr-FR" b="0" dirty="0" smtClean="0"/>
                        <a:t>Petite SAU, peu de mécanisation,</a:t>
                      </a:r>
                      <a:r>
                        <a:rPr lang="fr-FR" b="0" baseline="0" dirty="0" smtClean="0"/>
                        <a:t> partage d’outils</a:t>
                      </a:r>
                      <a:endParaRPr lang="fr-FR" b="0" dirty="0"/>
                    </a:p>
                  </a:txBody>
                  <a:tcPr>
                    <a:solidFill>
                      <a:schemeClr val="accent6">
                        <a:lumMod val="20000"/>
                        <a:lumOff val="80000"/>
                        <a:alpha val="80000"/>
                      </a:schemeClr>
                    </a:solidFill>
                  </a:tcPr>
                </a:tc>
                <a:tc>
                  <a:txBody>
                    <a:bodyPr/>
                    <a:lstStyle/>
                    <a:p>
                      <a:r>
                        <a:rPr lang="fr-FR" b="0" dirty="0" smtClean="0"/>
                        <a:t>Efficience, Résilience</a:t>
                      </a:r>
                      <a:r>
                        <a:rPr lang="fr-FR" b="0" baseline="0" dirty="0" smtClean="0"/>
                        <a:t> financière, Résilience écologique des écosystèmes</a:t>
                      </a:r>
                      <a:endParaRPr lang="fr-FR" b="0" dirty="0"/>
                    </a:p>
                  </a:txBody>
                  <a:tcPr>
                    <a:solidFill>
                      <a:schemeClr val="accent6">
                        <a:lumMod val="20000"/>
                        <a:lumOff val="80000"/>
                        <a:alpha val="80000"/>
                      </a:schemeClr>
                    </a:solidFill>
                  </a:tcPr>
                </a:tc>
                <a:extLst>
                  <a:ext uri="{0D108BD9-81ED-4DB2-BD59-A6C34878D82A}">
                    <a16:rowId xmlns:a16="http://schemas.microsoft.com/office/drawing/2014/main" val="1912879039"/>
                  </a:ext>
                </a:extLst>
              </a:tr>
              <a:tr h="370840">
                <a:tc vMerge="1">
                  <a:txBody>
                    <a:bodyPr/>
                    <a:lstStyle/>
                    <a:p>
                      <a:endParaRPr lang="fr-FR" dirty="0"/>
                    </a:p>
                  </a:txBody>
                  <a:tcPr/>
                </a:tc>
                <a:tc>
                  <a:txBody>
                    <a:bodyPr/>
                    <a:lstStyle/>
                    <a:p>
                      <a:r>
                        <a:rPr lang="fr-FR" dirty="0" smtClean="0"/>
                        <a:t>Agriculture biologique</a:t>
                      </a:r>
                      <a:endParaRPr lang="fr-FR" dirty="0"/>
                    </a:p>
                  </a:txBody>
                  <a:tcPr>
                    <a:solidFill>
                      <a:schemeClr val="accent6">
                        <a:lumMod val="20000"/>
                        <a:lumOff val="80000"/>
                        <a:alpha val="80000"/>
                      </a:schemeClr>
                    </a:solidFill>
                  </a:tcPr>
                </a:tc>
                <a:tc>
                  <a:txBody>
                    <a:bodyPr/>
                    <a:lstStyle/>
                    <a:p>
                      <a:r>
                        <a:rPr lang="fr-FR" dirty="0" smtClean="0"/>
                        <a:t>Efficience, Diversité, Résilience financière, Résilience des espèces et</a:t>
                      </a:r>
                      <a:r>
                        <a:rPr lang="fr-FR" baseline="0" dirty="0" smtClean="0"/>
                        <a:t> des écosystèmes</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876374858"/>
                  </a:ext>
                </a:extLst>
              </a:tr>
              <a:tr h="370840">
                <a:tc vMerge="1">
                  <a:txBody>
                    <a:bodyPr/>
                    <a:lstStyle/>
                    <a:p>
                      <a:endParaRPr lang="fr-FR" dirty="0"/>
                    </a:p>
                  </a:txBody>
                  <a:tcPr/>
                </a:tc>
                <a:tc>
                  <a:txBody>
                    <a:bodyPr/>
                    <a:lstStyle/>
                    <a:p>
                      <a:r>
                        <a:rPr lang="fr-FR" dirty="0" smtClean="0"/>
                        <a:t>La diversification et les semences paysannes</a:t>
                      </a:r>
                      <a:endParaRPr lang="fr-FR" dirty="0"/>
                    </a:p>
                  </a:txBody>
                  <a:tcPr>
                    <a:solidFill>
                      <a:schemeClr val="accent6">
                        <a:lumMod val="20000"/>
                        <a:lumOff val="80000"/>
                        <a:alpha val="80000"/>
                      </a:schemeClr>
                    </a:solidFill>
                  </a:tcPr>
                </a:tc>
                <a:tc>
                  <a:txBody>
                    <a:bodyPr/>
                    <a:lstStyle/>
                    <a:p>
                      <a:r>
                        <a:rPr lang="fr-FR" dirty="0" smtClean="0"/>
                        <a:t>Diversité, Synergie</a:t>
                      </a:r>
                      <a:r>
                        <a:rPr lang="fr-FR" baseline="0" dirty="0" smtClean="0"/>
                        <a:t> entre les espèces cultivées, Résilience</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2529238755"/>
                  </a:ext>
                </a:extLst>
              </a:tr>
              <a:tr h="370840">
                <a:tc vMerge="1">
                  <a:txBody>
                    <a:bodyPr/>
                    <a:lstStyle/>
                    <a:p>
                      <a:endParaRPr lang="fr-FR" dirty="0"/>
                    </a:p>
                  </a:txBody>
                  <a:tcPr/>
                </a:tc>
                <a:tc>
                  <a:txBody>
                    <a:bodyPr/>
                    <a:lstStyle/>
                    <a:p>
                      <a:r>
                        <a:rPr lang="fr-FR" dirty="0" smtClean="0"/>
                        <a:t>Le</a:t>
                      </a:r>
                      <a:r>
                        <a:rPr lang="fr-FR" baseline="0" dirty="0" smtClean="0"/>
                        <a:t> c</a:t>
                      </a:r>
                      <a:r>
                        <a:rPr lang="fr-FR" dirty="0" smtClean="0"/>
                        <a:t>ompostage</a:t>
                      </a:r>
                      <a:endParaRPr lang="fr-FR" dirty="0"/>
                    </a:p>
                  </a:txBody>
                  <a:tcPr>
                    <a:solidFill>
                      <a:schemeClr val="accent6">
                        <a:lumMod val="20000"/>
                        <a:lumOff val="80000"/>
                        <a:alpha val="80000"/>
                      </a:schemeClr>
                    </a:solidFill>
                  </a:tcPr>
                </a:tc>
                <a:tc>
                  <a:txBody>
                    <a:bodyPr/>
                    <a:lstStyle/>
                    <a:p>
                      <a:r>
                        <a:rPr lang="fr-FR" dirty="0" smtClean="0"/>
                        <a:t>Recyclage, Efficience</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2180677778"/>
                  </a:ext>
                </a:extLst>
              </a:tr>
              <a:tr h="370840">
                <a:tc vMerge="1">
                  <a:txBody>
                    <a:bodyPr/>
                    <a:lstStyle/>
                    <a:p>
                      <a:endParaRPr lang="fr-FR" dirty="0"/>
                    </a:p>
                  </a:txBody>
                  <a:tcPr/>
                </a:tc>
                <a:tc>
                  <a:txBody>
                    <a:bodyPr/>
                    <a:lstStyle/>
                    <a:p>
                      <a:r>
                        <a:rPr lang="fr-FR" dirty="0" smtClean="0"/>
                        <a:t>La préservation</a:t>
                      </a:r>
                      <a:r>
                        <a:rPr lang="fr-FR" baseline="0" dirty="0" smtClean="0"/>
                        <a:t> de la ressource en eau (réduction et réemploi)</a:t>
                      </a:r>
                      <a:endParaRPr lang="fr-FR" dirty="0"/>
                    </a:p>
                  </a:txBody>
                  <a:tcPr>
                    <a:solidFill>
                      <a:schemeClr val="accent6">
                        <a:lumMod val="20000"/>
                        <a:lumOff val="80000"/>
                        <a:alpha val="80000"/>
                      </a:schemeClr>
                    </a:solidFill>
                  </a:tcPr>
                </a:tc>
                <a:tc>
                  <a:txBody>
                    <a:bodyPr/>
                    <a:lstStyle/>
                    <a:p>
                      <a:r>
                        <a:rPr lang="fr-FR" dirty="0" smtClean="0"/>
                        <a:t>Recyclage,</a:t>
                      </a:r>
                      <a:r>
                        <a:rPr lang="fr-FR" baseline="0" dirty="0" smtClean="0"/>
                        <a:t> Efficience</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1963879474"/>
                  </a:ext>
                </a:extLst>
              </a:tr>
              <a:tr h="370840">
                <a:tc vMerge="1">
                  <a:txBody>
                    <a:bodyPr/>
                    <a:lstStyle/>
                    <a:p>
                      <a:endParaRPr lang="fr-FR" dirty="0"/>
                    </a:p>
                  </a:txBody>
                  <a:tcPr/>
                </a:tc>
                <a:tc>
                  <a:txBody>
                    <a:bodyPr/>
                    <a:lstStyle/>
                    <a:p>
                      <a:r>
                        <a:rPr lang="fr-FR" dirty="0" smtClean="0"/>
                        <a:t>La</a:t>
                      </a:r>
                      <a:r>
                        <a:rPr lang="fr-FR" baseline="0" dirty="0" smtClean="0"/>
                        <a:t> r</a:t>
                      </a:r>
                      <a:r>
                        <a:rPr lang="fr-FR" dirty="0" smtClean="0"/>
                        <a:t>éduction</a:t>
                      </a:r>
                      <a:r>
                        <a:rPr lang="fr-FR" baseline="0" dirty="0" smtClean="0"/>
                        <a:t> du travail du sol </a:t>
                      </a:r>
                      <a:endParaRPr lang="fr-FR" dirty="0"/>
                    </a:p>
                  </a:txBody>
                  <a:tcPr>
                    <a:solidFill>
                      <a:schemeClr val="accent6">
                        <a:lumMod val="20000"/>
                        <a:lumOff val="80000"/>
                        <a:alpha val="80000"/>
                      </a:schemeClr>
                    </a:solidFill>
                  </a:tcPr>
                </a:tc>
                <a:tc>
                  <a:txBody>
                    <a:bodyPr/>
                    <a:lstStyle/>
                    <a:p>
                      <a:r>
                        <a:rPr lang="fr-FR" dirty="0" smtClean="0"/>
                        <a:t>Diversité</a:t>
                      </a:r>
                      <a:r>
                        <a:rPr lang="fr-FR" baseline="0" dirty="0" smtClean="0"/>
                        <a:t> (protection de la vie dans le sol), Synergies, Efficience, Résilience financière, Résilience des espèces et des écosystèmes</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4189268303"/>
                  </a:ext>
                </a:extLst>
              </a:tr>
              <a:tr h="370840">
                <a:tc vMerge="1">
                  <a:txBody>
                    <a:bodyPr/>
                    <a:lstStyle/>
                    <a:p>
                      <a:endParaRPr lang="fr-FR" dirty="0"/>
                    </a:p>
                  </a:txBody>
                  <a:tcPr/>
                </a:tc>
                <a:tc>
                  <a:txBody>
                    <a:bodyPr/>
                    <a:lstStyle/>
                    <a:p>
                      <a:r>
                        <a:rPr lang="fr-FR" dirty="0" smtClean="0"/>
                        <a:t>Les</a:t>
                      </a:r>
                      <a:r>
                        <a:rPr lang="fr-FR" baseline="0" dirty="0" smtClean="0"/>
                        <a:t> c</a:t>
                      </a:r>
                      <a:r>
                        <a:rPr lang="fr-FR" dirty="0" smtClean="0"/>
                        <a:t>ouverts végétaux permanents</a:t>
                      </a:r>
                      <a:endParaRPr lang="fr-FR" dirty="0"/>
                    </a:p>
                  </a:txBody>
                  <a:tcPr>
                    <a:solidFill>
                      <a:schemeClr val="accent6">
                        <a:lumMod val="20000"/>
                        <a:lumOff val="8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Résilience, Diversité</a:t>
                      </a:r>
                      <a:endParaRPr lang="fr-FR" dirty="0"/>
                    </a:p>
                  </a:txBody>
                  <a:tcPr>
                    <a:solidFill>
                      <a:schemeClr val="accent6">
                        <a:lumMod val="20000"/>
                        <a:lumOff val="80000"/>
                        <a:alpha val="80000"/>
                      </a:schemeClr>
                    </a:solidFill>
                  </a:tcPr>
                </a:tc>
                <a:extLst>
                  <a:ext uri="{0D108BD9-81ED-4DB2-BD59-A6C34878D82A}">
                    <a16:rowId xmlns:a16="http://schemas.microsoft.com/office/drawing/2014/main" val="1694366215"/>
                  </a:ext>
                </a:extLst>
              </a:tr>
              <a:tr h="370840">
                <a:tc rowSpan="4">
                  <a:txBody>
                    <a:bodyPr/>
                    <a:lstStyle/>
                    <a:p>
                      <a:r>
                        <a:rPr lang="fr-FR" b="1" dirty="0" smtClean="0"/>
                        <a:t>Aménagement</a:t>
                      </a:r>
                      <a:endParaRPr lang="fr-FR" b="1" dirty="0"/>
                    </a:p>
                  </a:txBody>
                  <a:tcPr>
                    <a:solidFill>
                      <a:schemeClr val="accent5">
                        <a:lumMod val="20000"/>
                        <a:lumOff val="80000"/>
                        <a:alpha val="80000"/>
                      </a:schemeClr>
                    </a:solidFill>
                  </a:tcPr>
                </a:tc>
                <a:tc>
                  <a:txBody>
                    <a:bodyPr/>
                    <a:lstStyle/>
                    <a:p>
                      <a:r>
                        <a:rPr lang="fr-FR" dirty="0" smtClean="0"/>
                        <a:t>La</a:t>
                      </a:r>
                      <a:r>
                        <a:rPr lang="fr-FR" baseline="0" dirty="0" smtClean="0"/>
                        <a:t> protection des oiseaux</a:t>
                      </a:r>
                      <a:endParaRPr lang="fr-FR" dirty="0"/>
                    </a:p>
                  </a:txBody>
                  <a:tcPr>
                    <a:solidFill>
                      <a:schemeClr val="accent5">
                        <a:lumMod val="20000"/>
                        <a:lumOff val="80000"/>
                        <a:alpha val="80000"/>
                      </a:schemeClr>
                    </a:solidFill>
                  </a:tcPr>
                </a:tc>
                <a:tc>
                  <a:txBody>
                    <a:bodyPr/>
                    <a:lstStyle/>
                    <a:p>
                      <a:r>
                        <a:rPr lang="fr-FR" dirty="0" smtClean="0"/>
                        <a:t>Diversité, Synergies (services</a:t>
                      </a:r>
                      <a:r>
                        <a:rPr lang="fr-FR" baseline="0" dirty="0" smtClean="0"/>
                        <a:t> écosystémiques)</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2688291896"/>
                  </a:ext>
                </a:extLst>
              </a:tr>
              <a:tr h="370840">
                <a:tc vMerge="1">
                  <a:txBody>
                    <a:bodyPr/>
                    <a:lstStyle/>
                    <a:p>
                      <a:endParaRPr lang="fr-FR" dirty="0"/>
                    </a:p>
                  </a:txBody>
                  <a:tcPr/>
                </a:tc>
                <a:tc>
                  <a:txBody>
                    <a:bodyPr/>
                    <a:lstStyle/>
                    <a:p>
                      <a:r>
                        <a:rPr lang="fr-FR" dirty="0" smtClean="0"/>
                        <a:t>Laisser faire la nature </a:t>
                      </a:r>
                      <a:endParaRPr lang="fr-FR" dirty="0"/>
                    </a:p>
                  </a:txBody>
                  <a:tcPr>
                    <a:solidFill>
                      <a:schemeClr val="accent5">
                        <a:lumMod val="20000"/>
                        <a:lumOff val="80000"/>
                        <a:alpha val="80000"/>
                      </a:schemeClr>
                    </a:solidFill>
                  </a:tcPr>
                </a:tc>
                <a:tc>
                  <a:txBody>
                    <a:bodyPr/>
                    <a:lstStyle/>
                    <a:p>
                      <a:r>
                        <a:rPr lang="fr-FR" dirty="0" smtClean="0"/>
                        <a:t>Diversité, Synergies </a:t>
                      </a:r>
                      <a:endParaRPr lang="fr-FR" dirty="0"/>
                    </a:p>
                  </a:txBody>
                  <a:tcPr>
                    <a:solidFill>
                      <a:schemeClr val="accent5">
                        <a:lumMod val="20000"/>
                        <a:lumOff val="80000"/>
                        <a:alpha val="80000"/>
                      </a:schemeClr>
                    </a:solidFill>
                  </a:tcPr>
                </a:tc>
                <a:extLst>
                  <a:ext uri="{0D108BD9-81ED-4DB2-BD59-A6C34878D82A}">
                    <a16:rowId xmlns:a16="http://schemas.microsoft.com/office/drawing/2014/main" val="2668058146"/>
                  </a:ext>
                </a:extLst>
              </a:tr>
              <a:tr h="370840">
                <a:tc vMerge="1">
                  <a:txBody>
                    <a:bodyPr/>
                    <a:lstStyle/>
                    <a:p>
                      <a:endParaRPr lang="fr-FR" dirty="0"/>
                    </a:p>
                  </a:txBody>
                  <a:tcPr/>
                </a:tc>
                <a:tc>
                  <a:txBody>
                    <a:bodyPr/>
                    <a:lstStyle/>
                    <a:p>
                      <a:r>
                        <a:rPr lang="fr-FR" dirty="0" smtClean="0"/>
                        <a:t>Les haies</a:t>
                      </a:r>
                      <a:r>
                        <a:rPr lang="fr-FR" baseline="0" dirty="0" smtClean="0"/>
                        <a:t> et les mares </a:t>
                      </a:r>
                      <a:endParaRPr lang="fr-FR" dirty="0"/>
                    </a:p>
                  </a:txBody>
                  <a:tcPr>
                    <a:solidFill>
                      <a:schemeClr val="accent5">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smtClean="0"/>
                        <a:t>Diversité, Synergies </a:t>
                      </a:r>
                    </a:p>
                  </a:txBody>
                  <a:tcPr>
                    <a:solidFill>
                      <a:schemeClr val="accent5">
                        <a:lumMod val="20000"/>
                        <a:lumOff val="80000"/>
                        <a:alpha val="80000"/>
                      </a:schemeClr>
                    </a:solidFill>
                  </a:tcPr>
                </a:tc>
                <a:extLst>
                  <a:ext uri="{0D108BD9-81ED-4DB2-BD59-A6C34878D82A}">
                    <a16:rowId xmlns:a16="http://schemas.microsoft.com/office/drawing/2014/main" val="1579402981"/>
                  </a:ext>
                </a:extLst>
              </a:tr>
              <a:tr h="370840">
                <a:tc vMerge="1">
                  <a:txBody>
                    <a:bodyPr/>
                    <a:lstStyle/>
                    <a:p>
                      <a:endParaRPr lang="fr-FR" dirty="0"/>
                    </a:p>
                  </a:txBody>
                  <a:tcPr/>
                </a:tc>
                <a:tc>
                  <a:txBody>
                    <a:bodyPr/>
                    <a:lstStyle/>
                    <a:p>
                      <a:r>
                        <a:rPr lang="fr-FR" dirty="0" smtClean="0"/>
                        <a:t>La</a:t>
                      </a:r>
                      <a:r>
                        <a:rPr lang="fr-FR" baseline="0" dirty="0" smtClean="0"/>
                        <a:t> </a:t>
                      </a:r>
                      <a:r>
                        <a:rPr lang="fr-FR" baseline="0" dirty="0" err="1" smtClean="0"/>
                        <a:t>phytoépuration</a:t>
                      </a:r>
                      <a:endParaRPr lang="fr-FR" dirty="0"/>
                    </a:p>
                  </a:txBody>
                  <a:tcPr>
                    <a:solidFill>
                      <a:schemeClr val="accent5">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smtClean="0"/>
                        <a:t>Diversité, Synergies,</a:t>
                      </a:r>
                      <a:r>
                        <a:rPr lang="fr-FR" baseline="0" dirty="0" smtClean="0"/>
                        <a:t> Recyclage, Efficience</a:t>
                      </a:r>
                      <a:endParaRPr lang="fr-FR" dirty="0" smtClean="0"/>
                    </a:p>
                  </a:txBody>
                  <a:tcPr>
                    <a:solidFill>
                      <a:schemeClr val="accent5">
                        <a:lumMod val="20000"/>
                        <a:lumOff val="80000"/>
                        <a:alpha val="80000"/>
                      </a:schemeClr>
                    </a:solidFill>
                  </a:tcPr>
                </a:tc>
                <a:extLst>
                  <a:ext uri="{0D108BD9-81ED-4DB2-BD59-A6C34878D82A}">
                    <a16:rowId xmlns:a16="http://schemas.microsoft.com/office/drawing/2014/main" val="232824076"/>
                  </a:ext>
                </a:extLst>
              </a:tr>
            </a:tbl>
          </a:graphicData>
        </a:graphic>
      </p:graphicFrame>
    </p:spTree>
    <p:extLst>
      <p:ext uri="{BB962C8B-B14F-4D97-AF65-F5344CB8AC3E}">
        <p14:creationId xmlns:p14="http://schemas.microsoft.com/office/powerpoint/2010/main" val="20353663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p:nvPr/>
        </p:nvSpPr>
        <p:spPr>
          <a:xfrm>
            <a:off x="0" y="0"/>
            <a:ext cx="3601839" cy="6858000"/>
          </a:xfrm>
          <a:prstGeom prst="rect">
            <a:avLst/>
          </a:prstGeom>
          <a:solidFill>
            <a:srgbClr val="C642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33"/>
          <p:cNvSpPr txBox="1"/>
          <p:nvPr/>
        </p:nvSpPr>
        <p:spPr>
          <a:xfrm>
            <a:off x="86430" y="340601"/>
            <a:ext cx="3496091" cy="4001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000" b="1" dirty="0" smtClean="0">
                <a:solidFill>
                  <a:schemeClr val="lt1"/>
                </a:solidFill>
                <a:latin typeface="Montserrat Medium"/>
                <a:ea typeface="Montserrat Medium"/>
                <a:cs typeface="Montserrat Medium"/>
                <a:sym typeface="Montserrat Medium"/>
              </a:rPr>
              <a:t>2.3 Résultats</a:t>
            </a:r>
          </a:p>
          <a:p>
            <a:pPr marL="0" marR="0" lvl="0" indent="0" algn="l" rtl="0">
              <a:lnSpc>
                <a:spcPct val="100000"/>
              </a:lnSpc>
              <a:spcBef>
                <a:spcPts val="0"/>
              </a:spcBef>
              <a:spcAft>
                <a:spcPts val="0"/>
              </a:spcAft>
              <a:buNone/>
            </a:pPr>
            <a:endParaRPr lang="fr-FR" sz="4000" b="1" dirty="0">
              <a:solidFill>
                <a:schemeClr val="lt1"/>
              </a:solidFill>
              <a:latin typeface="Montserrat Medium"/>
              <a:ea typeface="Montserrat Medium"/>
              <a:cs typeface="Montserrat Medium"/>
              <a:sym typeface="Montserrat Medium"/>
            </a:endParaRPr>
          </a:p>
          <a:p>
            <a:r>
              <a:rPr lang="fr-FR" sz="2000" b="1" u="sng" dirty="0" smtClean="0">
                <a:solidFill>
                  <a:schemeClr val="bg1"/>
                </a:solidFill>
              </a:rPr>
              <a:t>Problématique</a:t>
            </a:r>
          </a:p>
          <a:p>
            <a:endParaRPr lang="fr-FR" dirty="0"/>
          </a:p>
          <a:p>
            <a:r>
              <a:rPr lang="fr-FR" sz="1600" b="1" i="1" dirty="0" smtClean="0">
                <a:solidFill>
                  <a:schemeClr val="bg1"/>
                </a:solidFill>
              </a:rPr>
              <a:t>« </a:t>
            </a:r>
            <a:r>
              <a:rPr lang="fr-FR" sz="1600" b="1" i="1" dirty="0">
                <a:solidFill>
                  <a:schemeClr val="bg1"/>
                </a:solidFill>
              </a:rPr>
              <a:t>L’accueil </a:t>
            </a:r>
            <a:r>
              <a:rPr lang="fr-FR" sz="1600" b="1" i="1" dirty="0" smtClean="0">
                <a:solidFill>
                  <a:schemeClr val="bg1"/>
                </a:solidFill>
              </a:rPr>
              <a:t>en milieu rural est-il </a:t>
            </a:r>
            <a:r>
              <a:rPr lang="fr-FR" sz="1600" b="1" i="1" dirty="0">
                <a:solidFill>
                  <a:schemeClr val="bg1"/>
                </a:solidFill>
              </a:rPr>
              <a:t>un vecteur de la transition </a:t>
            </a:r>
            <a:r>
              <a:rPr lang="fr-FR" sz="1600" b="1" i="1" dirty="0" err="1">
                <a:solidFill>
                  <a:schemeClr val="bg1"/>
                </a:solidFill>
              </a:rPr>
              <a:t>agroécologique</a:t>
            </a:r>
            <a:r>
              <a:rPr lang="fr-FR" sz="1600" b="1" i="1" dirty="0">
                <a:solidFill>
                  <a:schemeClr val="bg1"/>
                </a:solidFill>
              </a:rPr>
              <a:t> </a:t>
            </a:r>
            <a:r>
              <a:rPr lang="fr-FR" sz="1600" b="1" i="1" dirty="0" smtClean="0">
                <a:solidFill>
                  <a:schemeClr val="bg1"/>
                </a:solidFill>
              </a:rPr>
              <a:t>? » </a:t>
            </a:r>
          </a:p>
          <a:p>
            <a:endParaRPr lang="fr-FR" sz="1600" b="1" i="1" dirty="0">
              <a:solidFill>
                <a:schemeClr val="bg1"/>
              </a:solidFill>
            </a:endParaRPr>
          </a:p>
          <a:p>
            <a:r>
              <a:rPr lang="fr-FR" sz="1600" b="1" i="1" dirty="0" smtClean="0">
                <a:solidFill>
                  <a:schemeClr val="bg1"/>
                </a:solidFill>
              </a:rPr>
              <a:t>Le cas d’Accueil Paysan</a:t>
            </a:r>
            <a:endParaRPr lang="fr-FR" sz="1600" b="1" dirty="0">
              <a:solidFill>
                <a:schemeClr val="bg1"/>
              </a:solidFill>
            </a:endParaRPr>
          </a:p>
          <a:p>
            <a:pPr marL="0" marR="0" lvl="0" indent="0" algn="l" rtl="0">
              <a:lnSpc>
                <a:spcPct val="100000"/>
              </a:lnSpc>
              <a:spcBef>
                <a:spcPts val="0"/>
              </a:spcBef>
              <a:spcAft>
                <a:spcPts val="0"/>
              </a:spcAft>
              <a:buNone/>
            </a:pPr>
            <a:endParaRPr lang="fr-FR" sz="2000" b="1" i="0" u="none" strike="noStrike" cap="none" dirty="0" smtClean="0">
              <a:solidFill>
                <a:schemeClr val="bg1"/>
              </a:solidFill>
              <a:latin typeface="Montserrat Medium"/>
              <a:ea typeface="Montserrat Medium"/>
              <a:cs typeface="Montserrat Medium"/>
              <a:sym typeface="Montserrat Medium"/>
            </a:endParaRPr>
          </a:p>
        </p:txBody>
      </p:sp>
      <p:cxnSp>
        <p:nvCxnSpPr>
          <p:cNvPr id="18" name="Google Shape;202;p33"/>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203;p33"/>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23" name="Google Shape;204;p33"/>
          <p:cNvSpPr txBox="1"/>
          <p:nvPr/>
        </p:nvSpPr>
        <p:spPr>
          <a:xfrm>
            <a:off x="866805" y="6085759"/>
            <a:ext cx="26974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dirty="0" smtClean="0">
                <a:solidFill>
                  <a:schemeClr val="lt1"/>
                </a:solidFill>
                <a:latin typeface="Montserrat SemiBold"/>
                <a:ea typeface="Montserrat SemiBold"/>
                <a:cs typeface="Montserrat SemiBold"/>
                <a:sym typeface="Montserrat SemiBold"/>
              </a:rPr>
              <a:t>L’accueil en milieu rural comme vecteur de la transition </a:t>
            </a:r>
            <a:r>
              <a:rPr lang="fr-FR" sz="1000" dirty="0" err="1" smtClean="0">
                <a:solidFill>
                  <a:schemeClr val="lt1"/>
                </a:solidFill>
                <a:latin typeface="Montserrat SemiBold"/>
                <a:ea typeface="Montserrat SemiBold"/>
                <a:cs typeface="Montserrat SemiBold"/>
                <a:sym typeface="Montserrat SemiBold"/>
              </a:rPr>
              <a:t>agroécologique</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dirty="0"/>
          </a:p>
        </p:txBody>
      </p:sp>
      <p:pic>
        <p:nvPicPr>
          <p:cNvPr id="17" name="Google Shape;60;p1"/>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1000"/>
                    </a14:imgEffect>
                  </a14:imgLayer>
                </a14:imgProps>
              </a:ext>
            </a:extLst>
          </a:blip>
          <a:srcRect t="3265" b="4898"/>
          <a:stretch/>
        </p:blipFill>
        <p:spPr>
          <a:xfrm>
            <a:off x="3564293" y="0"/>
            <a:ext cx="8627707" cy="6858000"/>
          </a:xfrm>
          <a:prstGeom prst="rect">
            <a:avLst/>
          </a:prstGeom>
          <a:noFill/>
          <a:ln>
            <a:noFill/>
          </a:ln>
          <a:effectLst>
            <a:glow rad="12700">
              <a:schemeClr val="accent1">
                <a:alpha val="40000"/>
              </a:schemeClr>
            </a:glow>
          </a:effectLst>
        </p:spPr>
      </p:pic>
      <p:graphicFrame>
        <p:nvGraphicFramePr>
          <p:cNvPr id="2" name="Tableau 1"/>
          <p:cNvGraphicFramePr>
            <a:graphicFrameLocks noGrp="1"/>
          </p:cNvGraphicFramePr>
          <p:nvPr>
            <p:extLst>
              <p:ext uri="{D42A27DB-BD31-4B8C-83A1-F6EECF244321}">
                <p14:modId xmlns:p14="http://schemas.microsoft.com/office/powerpoint/2010/main" val="4040950578"/>
              </p:ext>
            </p:extLst>
          </p:nvPr>
        </p:nvGraphicFramePr>
        <p:xfrm>
          <a:off x="3688269" y="109220"/>
          <a:ext cx="8386503" cy="6639560"/>
        </p:xfrm>
        <a:graphic>
          <a:graphicData uri="http://schemas.openxmlformats.org/drawingml/2006/table">
            <a:tbl>
              <a:tblPr firstRow="1" bandRow="1">
                <a:tableStyleId>{16D9F66E-5EB9-4882-86FB-DCBF35E3C3E4}</a:tableStyleId>
              </a:tblPr>
              <a:tblGrid>
                <a:gridCol w="1325303">
                  <a:extLst>
                    <a:ext uri="{9D8B030D-6E8A-4147-A177-3AD203B41FA5}">
                      <a16:colId xmlns:a16="http://schemas.microsoft.com/office/drawing/2014/main" val="2489559798"/>
                    </a:ext>
                  </a:extLst>
                </a:gridCol>
                <a:gridCol w="3290523">
                  <a:extLst>
                    <a:ext uri="{9D8B030D-6E8A-4147-A177-3AD203B41FA5}">
                      <a16:colId xmlns:a16="http://schemas.microsoft.com/office/drawing/2014/main" val="1752889697"/>
                    </a:ext>
                  </a:extLst>
                </a:gridCol>
                <a:gridCol w="3770677">
                  <a:extLst>
                    <a:ext uri="{9D8B030D-6E8A-4147-A177-3AD203B41FA5}">
                      <a16:colId xmlns:a16="http://schemas.microsoft.com/office/drawing/2014/main" val="2379969624"/>
                    </a:ext>
                  </a:extLst>
                </a:gridCol>
              </a:tblGrid>
              <a:tr h="468098">
                <a:tc>
                  <a:txBody>
                    <a:bodyPr/>
                    <a:lstStyle/>
                    <a:p>
                      <a:r>
                        <a:rPr lang="fr-FR" b="1" dirty="0" smtClean="0"/>
                        <a:t>Type</a:t>
                      </a:r>
                      <a:r>
                        <a:rPr lang="fr-FR" b="1" baseline="0" dirty="0" smtClean="0"/>
                        <a:t> d’activité</a:t>
                      </a:r>
                      <a:endParaRPr lang="fr-FR" b="1" dirty="0"/>
                    </a:p>
                  </a:txBody>
                  <a:tcPr>
                    <a:solidFill>
                      <a:srgbClr val="92D050">
                        <a:alpha val="80000"/>
                      </a:srgbClr>
                    </a:solidFill>
                  </a:tcPr>
                </a:tc>
                <a:tc>
                  <a:txBody>
                    <a:bodyPr/>
                    <a:lstStyle/>
                    <a:p>
                      <a:r>
                        <a:rPr lang="fr-FR" b="1" dirty="0" smtClean="0"/>
                        <a:t>Pratique écologique</a:t>
                      </a:r>
                      <a:endParaRPr lang="fr-FR" b="1" dirty="0"/>
                    </a:p>
                  </a:txBody>
                  <a:tcPr>
                    <a:solidFill>
                      <a:srgbClr val="92D050">
                        <a:alpha val="80000"/>
                      </a:srgb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1" i="0" u="none" strike="noStrike" cap="none" baseline="0" dirty="0" smtClean="0">
                          <a:solidFill>
                            <a:schemeClr val="dk1"/>
                          </a:solidFill>
                          <a:latin typeface="+mn-lt"/>
                          <a:ea typeface="+mn-ea"/>
                          <a:cs typeface="+mn-cs"/>
                          <a:sym typeface="Arial"/>
                        </a:rPr>
                        <a:t>É</a:t>
                      </a:r>
                      <a:r>
                        <a:rPr lang="fr-FR" b="1" dirty="0" smtClean="0"/>
                        <a:t>lément(s) de l’agroécologie correspondant(s) (FAO, 2018)</a:t>
                      </a:r>
                      <a:endParaRPr lang="fr-FR" b="1" dirty="0"/>
                    </a:p>
                  </a:txBody>
                  <a:tcPr>
                    <a:solidFill>
                      <a:srgbClr val="92D050">
                        <a:alpha val="80000"/>
                      </a:srgbClr>
                    </a:solidFill>
                  </a:tcPr>
                </a:tc>
                <a:extLst>
                  <a:ext uri="{0D108BD9-81ED-4DB2-BD59-A6C34878D82A}">
                    <a16:rowId xmlns:a16="http://schemas.microsoft.com/office/drawing/2014/main" val="2367936525"/>
                  </a:ext>
                </a:extLst>
              </a:tr>
              <a:tr h="370840">
                <a:tc rowSpan="7">
                  <a:txBody>
                    <a:bodyPr/>
                    <a:lstStyle/>
                    <a:p>
                      <a:r>
                        <a:rPr lang="fr-FR" b="1" dirty="0" smtClean="0"/>
                        <a:t>Accueil</a:t>
                      </a:r>
                      <a:r>
                        <a:rPr lang="fr-FR" baseline="0" dirty="0" smtClean="0"/>
                        <a:t> </a:t>
                      </a:r>
                      <a:endParaRPr lang="fr-FR" dirty="0"/>
                    </a:p>
                  </a:txBody>
                  <a:tcPr>
                    <a:solidFill>
                      <a:schemeClr val="accent4">
                        <a:lumMod val="20000"/>
                        <a:lumOff val="80000"/>
                        <a:alpha val="80000"/>
                      </a:schemeClr>
                    </a:solidFill>
                  </a:tcPr>
                </a:tc>
                <a:tc>
                  <a:txBody>
                    <a:bodyPr/>
                    <a:lstStyle/>
                    <a:p>
                      <a:r>
                        <a:rPr lang="fr-FR" b="0" dirty="0" smtClean="0"/>
                        <a:t>L’alimentation en</a:t>
                      </a:r>
                      <a:r>
                        <a:rPr lang="fr-FR" b="0" baseline="0" dirty="0" smtClean="0"/>
                        <a:t> autoconsommation, locale, biologique</a:t>
                      </a:r>
                      <a:r>
                        <a:rPr lang="fr-FR" b="0" dirty="0" smtClean="0"/>
                        <a:t> </a:t>
                      </a:r>
                      <a:endParaRPr lang="fr-FR" b="0" dirty="0"/>
                    </a:p>
                  </a:txBody>
                  <a:tcPr>
                    <a:solidFill>
                      <a:schemeClr val="accent4">
                        <a:lumMod val="20000"/>
                        <a:lumOff val="8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Résilience, Économie circulaire et solidaire, Culture et traditions alimentaires </a:t>
                      </a:r>
                    </a:p>
                  </a:txBody>
                  <a:tcPr>
                    <a:solidFill>
                      <a:schemeClr val="accent4">
                        <a:lumMod val="20000"/>
                        <a:lumOff val="80000"/>
                        <a:alpha val="80000"/>
                      </a:schemeClr>
                    </a:solidFill>
                  </a:tcPr>
                </a:tc>
                <a:extLst>
                  <a:ext uri="{0D108BD9-81ED-4DB2-BD59-A6C34878D82A}">
                    <a16:rowId xmlns:a16="http://schemas.microsoft.com/office/drawing/2014/main" val="575121830"/>
                  </a:ext>
                </a:extLst>
              </a:tr>
              <a:tr h="370840">
                <a:tc vMerge="1">
                  <a:txBody>
                    <a:bodyPr/>
                    <a:lstStyle/>
                    <a:p>
                      <a:endParaRPr lang="fr-FR"/>
                    </a:p>
                  </a:txBody>
                  <a:tcPr/>
                </a:tc>
                <a:tc>
                  <a:txBody>
                    <a:bodyPr/>
                    <a:lstStyle/>
                    <a:p>
                      <a:r>
                        <a:rPr lang="fr-FR" b="0" dirty="0" smtClean="0"/>
                        <a:t>Tri des déchets et compostage</a:t>
                      </a:r>
                      <a:endParaRPr lang="fr-FR" b="0" dirty="0"/>
                    </a:p>
                  </a:txBody>
                  <a:tcPr>
                    <a:solidFill>
                      <a:schemeClr val="accent4">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smtClean="0"/>
                        <a:t>Recyclage, Efficience</a:t>
                      </a:r>
                    </a:p>
                  </a:txBody>
                  <a:tcPr>
                    <a:solidFill>
                      <a:schemeClr val="accent4">
                        <a:lumMod val="20000"/>
                        <a:lumOff val="80000"/>
                        <a:alpha val="80000"/>
                      </a:schemeClr>
                    </a:solidFill>
                  </a:tcPr>
                </a:tc>
                <a:extLst>
                  <a:ext uri="{0D108BD9-81ED-4DB2-BD59-A6C34878D82A}">
                    <a16:rowId xmlns:a16="http://schemas.microsoft.com/office/drawing/2014/main" val="3861384083"/>
                  </a:ext>
                </a:extLst>
              </a:tr>
              <a:tr h="370840">
                <a:tc vMerge="1">
                  <a:txBody>
                    <a:bodyPr/>
                    <a:lstStyle/>
                    <a:p>
                      <a:endParaRPr lang="fr-FR" dirty="0"/>
                    </a:p>
                  </a:txBody>
                  <a:tcPr/>
                </a:tc>
                <a:tc>
                  <a:txBody>
                    <a:bodyPr/>
                    <a:lstStyle/>
                    <a:p>
                      <a:r>
                        <a:rPr lang="fr-FR" dirty="0" smtClean="0"/>
                        <a:t>L’écoconstruction et la sobriété</a:t>
                      </a:r>
                      <a:r>
                        <a:rPr lang="fr-FR" baseline="0" dirty="0" smtClean="0"/>
                        <a:t> énergétique</a:t>
                      </a:r>
                      <a:endParaRPr lang="fr-FR" dirty="0"/>
                    </a:p>
                  </a:txBody>
                  <a:tcPr>
                    <a:solidFill>
                      <a:schemeClr val="accent4">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smtClean="0"/>
                        <a:t>Recyclage, Efficience,</a:t>
                      </a:r>
                      <a:r>
                        <a:rPr lang="fr-FR" baseline="0" dirty="0" smtClean="0"/>
                        <a:t> Synergies</a:t>
                      </a:r>
                      <a:endParaRPr lang="fr-FR" dirty="0" smtClean="0"/>
                    </a:p>
                  </a:txBody>
                  <a:tcPr>
                    <a:solidFill>
                      <a:schemeClr val="accent4">
                        <a:lumMod val="20000"/>
                        <a:lumOff val="80000"/>
                        <a:alpha val="80000"/>
                      </a:schemeClr>
                    </a:solidFill>
                  </a:tcPr>
                </a:tc>
                <a:extLst>
                  <a:ext uri="{0D108BD9-81ED-4DB2-BD59-A6C34878D82A}">
                    <a16:rowId xmlns:a16="http://schemas.microsoft.com/office/drawing/2014/main" val="3180912899"/>
                  </a:ext>
                </a:extLst>
              </a:tr>
              <a:tr h="370840">
                <a:tc vMerge="1">
                  <a:txBody>
                    <a:bodyPr/>
                    <a:lstStyle/>
                    <a:p>
                      <a:endParaRPr lang="fr-FR" dirty="0"/>
                    </a:p>
                  </a:txBody>
                  <a:tcPr/>
                </a:tc>
                <a:tc>
                  <a:txBody>
                    <a:bodyPr/>
                    <a:lstStyle/>
                    <a:p>
                      <a:r>
                        <a:rPr lang="fr-FR" dirty="0" smtClean="0"/>
                        <a:t>La préservation de la ressource</a:t>
                      </a:r>
                      <a:r>
                        <a:rPr lang="fr-FR" baseline="0" dirty="0" smtClean="0"/>
                        <a:t> en eau</a:t>
                      </a:r>
                      <a:endParaRPr lang="fr-FR" dirty="0"/>
                    </a:p>
                  </a:txBody>
                  <a:tcPr>
                    <a:solidFill>
                      <a:schemeClr val="accent4">
                        <a:lumMod val="20000"/>
                        <a:lumOff val="80000"/>
                        <a:alpha val="80000"/>
                      </a:schemeClr>
                    </a:solidFill>
                  </a:tcPr>
                </a:tc>
                <a:tc>
                  <a:txBody>
                    <a:bodyPr/>
                    <a:lstStyle/>
                    <a:p>
                      <a:r>
                        <a:rPr lang="fr-FR" dirty="0" smtClean="0"/>
                        <a:t>Diversité</a:t>
                      </a:r>
                      <a:r>
                        <a:rPr lang="fr-FR" baseline="0" dirty="0" smtClean="0"/>
                        <a:t>, Résilience face aux sècheresses</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920986196"/>
                  </a:ext>
                </a:extLst>
              </a:tr>
              <a:tr h="370840">
                <a:tc vMerge="1">
                  <a:txBody>
                    <a:bodyPr/>
                    <a:lstStyle/>
                    <a:p>
                      <a:endParaRPr lang="fr-FR" dirty="0"/>
                    </a:p>
                  </a:txBody>
                  <a:tcPr/>
                </a:tc>
                <a:tc>
                  <a:txBody>
                    <a:bodyPr/>
                    <a:lstStyle/>
                    <a:p>
                      <a:r>
                        <a:rPr lang="fr-FR" dirty="0" smtClean="0"/>
                        <a:t>Transports à faible empreinte </a:t>
                      </a:r>
                      <a:endParaRPr lang="fr-FR" dirty="0"/>
                    </a:p>
                  </a:txBody>
                  <a:tcPr>
                    <a:solidFill>
                      <a:schemeClr val="accent4">
                        <a:lumMod val="20000"/>
                        <a:lumOff val="80000"/>
                        <a:alpha val="80000"/>
                      </a:schemeClr>
                    </a:solidFill>
                  </a:tcPr>
                </a:tc>
                <a:tc>
                  <a:txBody>
                    <a:bodyPr/>
                    <a:lstStyle/>
                    <a:p>
                      <a:r>
                        <a:rPr lang="fr-FR" dirty="0" smtClean="0"/>
                        <a:t>Efficience</a:t>
                      </a:r>
                      <a:endParaRPr lang="fr-FR" dirty="0"/>
                    </a:p>
                  </a:txBody>
                  <a:tcPr>
                    <a:solidFill>
                      <a:schemeClr val="accent4">
                        <a:lumMod val="20000"/>
                        <a:lumOff val="80000"/>
                        <a:alpha val="80000"/>
                      </a:schemeClr>
                    </a:solidFill>
                  </a:tcPr>
                </a:tc>
                <a:extLst>
                  <a:ext uri="{0D108BD9-81ED-4DB2-BD59-A6C34878D82A}">
                    <a16:rowId xmlns:a16="http://schemas.microsoft.com/office/drawing/2014/main" val="3636155089"/>
                  </a:ext>
                </a:extLst>
              </a:tr>
              <a:tr h="370840">
                <a:tc vMerge="1">
                  <a:txBody>
                    <a:bodyPr/>
                    <a:lstStyle/>
                    <a:p>
                      <a:endParaRPr lang="fr-FR" dirty="0"/>
                    </a:p>
                  </a:txBody>
                  <a:tcPr>
                    <a:solidFill>
                      <a:schemeClr val="accent4">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baseline="0" dirty="0" smtClean="0">
                          <a:solidFill>
                            <a:schemeClr val="dk1"/>
                          </a:solidFill>
                          <a:latin typeface="+mn-lt"/>
                          <a:ea typeface="+mn-ea"/>
                          <a:cs typeface="+mn-cs"/>
                          <a:sym typeface="Arial"/>
                        </a:rPr>
                        <a:t>Échanges et sensibilisation 	</a:t>
                      </a:r>
                    </a:p>
                  </a:txBody>
                  <a:tcPr>
                    <a:solidFill>
                      <a:schemeClr val="accent4">
                        <a:lumMod val="20000"/>
                        <a:lumOff val="8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Co-création et partage de connaissances, Culture et traditions alimentaires </a:t>
                      </a:r>
                    </a:p>
                  </a:txBody>
                  <a:tcPr>
                    <a:solidFill>
                      <a:schemeClr val="accent4">
                        <a:lumMod val="20000"/>
                        <a:lumOff val="80000"/>
                        <a:alpha val="80000"/>
                      </a:schemeClr>
                    </a:solidFill>
                  </a:tcPr>
                </a:tc>
                <a:extLst>
                  <a:ext uri="{0D108BD9-81ED-4DB2-BD59-A6C34878D82A}">
                    <a16:rowId xmlns:a16="http://schemas.microsoft.com/office/drawing/2014/main" val="2230568380"/>
                  </a:ext>
                </a:extLst>
              </a:tr>
              <a:tr h="370840">
                <a:tc vMerge="1">
                  <a:txBody>
                    <a:bodyPr/>
                    <a:lstStyle/>
                    <a:p>
                      <a:endParaRPr lang="fr-FR" dirty="0"/>
                    </a:p>
                  </a:txBody>
                  <a:tcPr>
                    <a:solidFill>
                      <a:schemeClr val="accent4">
                        <a:lumMod val="20000"/>
                        <a:lumOff val="8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baseline="0" dirty="0" smtClean="0">
                          <a:solidFill>
                            <a:schemeClr val="dk1"/>
                          </a:solidFill>
                          <a:latin typeface="+mn-lt"/>
                          <a:ea typeface="+mn-ea"/>
                          <a:cs typeface="+mn-cs"/>
                          <a:sym typeface="Arial"/>
                        </a:rPr>
                        <a:t>Revenu de l’activité d’accueil 	</a:t>
                      </a:r>
                    </a:p>
                  </a:txBody>
                  <a:tcPr>
                    <a:solidFill>
                      <a:schemeClr val="accent4">
                        <a:lumMod val="20000"/>
                        <a:lumOff val="8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Valeurs humaines et sociales</a:t>
                      </a:r>
                    </a:p>
                  </a:txBody>
                  <a:tcPr>
                    <a:solidFill>
                      <a:schemeClr val="accent4">
                        <a:lumMod val="20000"/>
                        <a:lumOff val="80000"/>
                        <a:alpha val="80000"/>
                      </a:schemeClr>
                    </a:solidFill>
                  </a:tcPr>
                </a:tc>
                <a:extLst>
                  <a:ext uri="{0D108BD9-81ED-4DB2-BD59-A6C34878D82A}">
                    <a16:rowId xmlns:a16="http://schemas.microsoft.com/office/drawing/2014/main" val="1127648904"/>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dirty="0" smtClean="0"/>
                        <a:t>Réseau et lien avec</a:t>
                      </a:r>
                      <a:r>
                        <a:rPr lang="fr-FR" b="1" baseline="0" dirty="0" smtClean="0"/>
                        <a:t> les </a:t>
                      </a:r>
                      <a:r>
                        <a:rPr lang="fr-FR" b="1" baseline="0" dirty="0" err="1" smtClean="0"/>
                        <a:t>consommateur·ices</a:t>
                      </a:r>
                      <a:endParaRPr lang="fr-FR" b="1" dirty="0" smtClean="0"/>
                    </a:p>
                  </a:txBody>
                  <a:tcPr>
                    <a:solidFill>
                      <a:schemeClr val="accent2">
                        <a:lumMod val="40000"/>
                        <a:lumOff val="60000"/>
                        <a:alpha val="80000"/>
                      </a:schemeClr>
                    </a:solidFill>
                  </a:tcPr>
                </a:tc>
                <a:tc>
                  <a:txBody>
                    <a:bodyPr/>
                    <a:lstStyle/>
                    <a:p>
                      <a:r>
                        <a:rPr lang="fr-FR" dirty="0" smtClean="0"/>
                        <a:t>L’esprit de solidarité et d’entraide avec la communauté locale</a:t>
                      </a:r>
                      <a:endParaRPr lang="fr-FR" dirty="0"/>
                    </a:p>
                  </a:txBody>
                  <a:tcPr>
                    <a:solidFill>
                      <a:schemeClr val="accent2">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Résilience, Co-création et partage de connaissances, Valeurs humaines et sociales </a:t>
                      </a:r>
                    </a:p>
                  </a:txBody>
                  <a:tcPr>
                    <a:solidFill>
                      <a:schemeClr val="accent2">
                        <a:lumMod val="40000"/>
                        <a:lumOff val="60000"/>
                        <a:alpha val="80000"/>
                      </a:schemeClr>
                    </a:solidFill>
                  </a:tcPr>
                </a:tc>
                <a:extLst>
                  <a:ext uri="{0D108BD9-81ED-4DB2-BD59-A6C34878D82A}">
                    <a16:rowId xmlns:a16="http://schemas.microsoft.com/office/drawing/2014/main" val="1462910732"/>
                  </a:ext>
                </a:extLst>
              </a:tr>
              <a:tr h="370840">
                <a:tc vMerge="1">
                  <a:txBody>
                    <a:bodyPr/>
                    <a:lstStyle/>
                    <a:p>
                      <a:endParaRPr lang="fr-FR" dirty="0"/>
                    </a:p>
                  </a:txBody>
                  <a:tcPr/>
                </a:tc>
                <a:tc>
                  <a:txBody>
                    <a:bodyPr/>
                    <a:lstStyle/>
                    <a:p>
                      <a:r>
                        <a:rPr lang="fr-FR" dirty="0" smtClean="0"/>
                        <a:t>L’engagement politique et associatif</a:t>
                      </a:r>
                      <a:endParaRPr lang="fr-FR" dirty="0"/>
                    </a:p>
                  </a:txBody>
                  <a:tcPr>
                    <a:solidFill>
                      <a:schemeClr val="accent2">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Gouvernances responsables, Co-création et partage de connaissances, Valeurs humaines et sociales </a:t>
                      </a:r>
                    </a:p>
                  </a:txBody>
                  <a:tcPr>
                    <a:solidFill>
                      <a:schemeClr val="accent2">
                        <a:lumMod val="40000"/>
                        <a:lumOff val="60000"/>
                        <a:alpha val="80000"/>
                      </a:schemeClr>
                    </a:solidFill>
                  </a:tcPr>
                </a:tc>
                <a:extLst>
                  <a:ext uri="{0D108BD9-81ED-4DB2-BD59-A6C34878D82A}">
                    <a16:rowId xmlns:a16="http://schemas.microsoft.com/office/drawing/2014/main" val="544702660"/>
                  </a:ext>
                </a:extLst>
              </a:tr>
              <a:tr h="370840">
                <a:tc vMerge="1">
                  <a:txBody>
                    <a:bodyPr/>
                    <a:lstStyle/>
                    <a:p>
                      <a:endParaRPr lang="fr-FR" dirty="0"/>
                    </a:p>
                  </a:txBody>
                  <a:tcPr/>
                </a:tc>
                <a:tc>
                  <a:txBody>
                    <a:bodyPr/>
                    <a:lstStyle/>
                    <a:p>
                      <a:r>
                        <a:rPr lang="fr-FR" dirty="0" smtClean="0"/>
                        <a:t>Les</a:t>
                      </a:r>
                      <a:r>
                        <a:rPr lang="fr-FR" baseline="0" dirty="0" smtClean="0"/>
                        <a:t> c</a:t>
                      </a:r>
                      <a:r>
                        <a:rPr lang="fr-FR" dirty="0" smtClean="0"/>
                        <a:t>ircuits courts</a:t>
                      </a:r>
                      <a:endParaRPr lang="fr-FR" dirty="0"/>
                    </a:p>
                  </a:txBody>
                  <a:tcPr>
                    <a:solidFill>
                      <a:schemeClr val="accent2">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Économie circulaire et solidaire, Culture et traditions alimentaires, Co-création et partage de connaissances, Valeurs humaines et sociales </a:t>
                      </a:r>
                    </a:p>
                  </a:txBody>
                  <a:tcPr>
                    <a:solidFill>
                      <a:schemeClr val="accent2">
                        <a:lumMod val="40000"/>
                        <a:lumOff val="60000"/>
                        <a:alpha val="80000"/>
                      </a:schemeClr>
                    </a:solidFill>
                  </a:tcPr>
                </a:tc>
                <a:extLst>
                  <a:ext uri="{0D108BD9-81ED-4DB2-BD59-A6C34878D82A}">
                    <a16:rowId xmlns:a16="http://schemas.microsoft.com/office/drawing/2014/main" val="1498031046"/>
                  </a:ext>
                </a:extLst>
              </a:tr>
              <a:tr h="37084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dirty="0" smtClean="0"/>
                        <a:t>Labellisation</a:t>
                      </a:r>
                    </a:p>
                  </a:txBody>
                  <a:tcPr>
                    <a:solidFill>
                      <a:schemeClr val="accent3">
                        <a:lumMod val="40000"/>
                        <a:lumOff val="60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baseline="0" dirty="0" smtClean="0">
                          <a:solidFill>
                            <a:schemeClr val="dk1"/>
                          </a:solidFill>
                          <a:latin typeface="+mn-lt"/>
                          <a:ea typeface="+mn-ea"/>
                          <a:cs typeface="+mn-cs"/>
                          <a:sym typeface="Arial"/>
                        </a:rPr>
                        <a:t>Labellisation par les pairs (Système Participatif de Garantie) 	</a:t>
                      </a:r>
                    </a:p>
                  </a:txBody>
                  <a:tcPr>
                    <a:solidFill>
                      <a:schemeClr val="accent3">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Co-création et partage de connaissances, Gouvernances responsables </a:t>
                      </a:r>
                    </a:p>
                  </a:txBody>
                  <a:tcPr>
                    <a:solidFill>
                      <a:schemeClr val="accent3">
                        <a:lumMod val="40000"/>
                        <a:lumOff val="60000"/>
                        <a:alpha val="80000"/>
                      </a:schemeClr>
                    </a:solidFill>
                  </a:tcPr>
                </a:tc>
                <a:extLst>
                  <a:ext uri="{0D108BD9-81ED-4DB2-BD59-A6C34878D82A}">
                    <a16:rowId xmlns:a16="http://schemas.microsoft.com/office/drawing/2014/main" val="1758448060"/>
                  </a:ext>
                </a:extLst>
              </a:tr>
              <a:tr h="370840">
                <a:tc v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b="1" dirty="0" smtClean="0"/>
                    </a:p>
                  </a:txBody>
                  <a:tcPr>
                    <a:solidFill>
                      <a:schemeClr val="accent3">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Diagnostic PAPAPAP	</a:t>
                      </a:r>
                    </a:p>
                  </a:txBody>
                  <a:tcPr>
                    <a:solidFill>
                      <a:schemeClr val="accent3">
                        <a:lumMod val="40000"/>
                        <a:lumOff val="60000"/>
                        <a:alpha val="80000"/>
                      </a:schemeClr>
                    </a:solidFill>
                  </a:tcPr>
                </a:tc>
                <a:tc>
                  <a:txBody>
                    <a:bodyPr/>
                    <a:lstStyle/>
                    <a:p>
                      <a:r>
                        <a:rPr lang="fr-FR" sz="1400" b="0" i="0" u="none" strike="noStrike" cap="none" baseline="0" dirty="0" smtClean="0">
                          <a:solidFill>
                            <a:schemeClr val="dk1"/>
                          </a:solidFill>
                          <a:latin typeface="+mn-lt"/>
                          <a:ea typeface="+mn-ea"/>
                          <a:cs typeface="+mn-cs"/>
                          <a:sym typeface="Arial"/>
                        </a:rPr>
                        <a:t>Co-création et partage de connaissances </a:t>
                      </a:r>
                    </a:p>
                  </a:txBody>
                  <a:tcPr>
                    <a:solidFill>
                      <a:schemeClr val="accent3">
                        <a:lumMod val="40000"/>
                        <a:lumOff val="60000"/>
                        <a:alpha val="80000"/>
                      </a:schemeClr>
                    </a:solidFill>
                  </a:tcPr>
                </a:tc>
                <a:extLst>
                  <a:ext uri="{0D108BD9-81ED-4DB2-BD59-A6C34878D82A}">
                    <a16:rowId xmlns:a16="http://schemas.microsoft.com/office/drawing/2014/main" val="1042343888"/>
                  </a:ext>
                </a:extLst>
              </a:tr>
            </a:tbl>
          </a:graphicData>
        </a:graphic>
      </p:graphicFrame>
    </p:spTree>
    <p:extLst>
      <p:ext uri="{BB962C8B-B14F-4D97-AF65-F5344CB8AC3E}">
        <p14:creationId xmlns:p14="http://schemas.microsoft.com/office/powerpoint/2010/main" val="984437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9" name="Google Shape;299;p30"/>
          <p:cNvSpPr/>
          <p:nvPr/>
        </p:nvSpPr>
        <p:spPr>
          <a:xfrm>
            <a:off x="0" y="0"/>
            <a:ext cx="12192000" cy="1463040"/>
          </a:xfrm>
          <a:prstGeom prst="rect">
            <a:avLst/>
          </a:prstGeom>
          <a:solidFill>
            <a:srgbClr val="79B9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30"/>
          <p:cNvSpPr txBox="1"/>
          <p:nvPr/>
        </p:nvSpPr>
        <p:spPr>
          <a:xfrm>
            <a:off x="4812179" y="439152"/>
            <a:ext cx="256764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200" b="1" i="0" u="none" strike="noStrike" cap="none" smtClean="0">
                <a:solidFill>
                  <a:srgbClr val="00404C"/>
                </a:solidFill>
                <a:latin typeface="Montserrat Medium"/>
                <a:ea typeface="Montserrat Medium"/>
                <a:cs typeface="Montserrat Medium"/>
                <a:sym typeface="Montserrat Medium"/>
              </a:rPr>
              <a:t>Conclusion </a:t>
            </a:r>
            <a:endParaRPr sz="3200" b="1" i="0" u="none" strike="noStrike" cap="none">
              <a:solidFill>
                <a:srgbClr val="00404C"/>
              </a:solidFill>
              <a:latin typeface="Montserrat Medium"/>
              <a:ea typeface="Montserrat Medium"/>
              <a:cs typeface="Montserrat Medium"/>
              <a:sym typeface="Montserrat Medium"/>
            </a:endParaRPr>
          </a:p>
        </p:txBody>
      </p:sp>
      <p:cxnSp>
        <p:nvCxnSpPr>
          <p:cNvPr id="301" name="Google Shape;301;p30"/>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978" r="2899"/>
          <a:stretch/>
        </p:blipFill>
        <p:spPr>
          <a:xfrm>
            <a:off x="-10159" y="1354664"/>
            <a:ext cx="12202159" cy="5010109"/>
          </a:xfrm>
          <a:prstGeom prst="rect">
            <a:avLst/>
          </a:prstGeom>
        </p:spPr>
      </p:pic>
      <p:pic>
        <p:nvPicPr>
          <p:cNvPr id="302" name="Google Shape;302;p30"/>
          <p:cNvPicPr preferRelativeResize="0"/>
          <p:nvPr/>
        </p:nvPicPr>
        <p:blipFill rotWithShape="1">
          <a:blip r:embed="rId4">
            <a:alphaModFix/>
          </a:blip>
          <a:srcRect/>
          <a:stretch/>
        </p:blipFill>
        <p:spPr>
          <a:xfrm>
            <a:off x="163856" y="6116871"/>
            <a:ext cx="633501" cy="633502"/>
          </a:xfrm>
          <a:prstGeom prst="rect">
            <a:avLst/>
          </a:prstGeom>
          <a:noFill/>
          <a:ln>
            <a:noFill/>
          </a:ln>
        </p:spPr>
      </p:pic>
      <p:sp>
        <p:nvSpPr>
          <p:cNvPr id="303" name="Google Shape;303;p30"/>
          <p:cNvSpPr txBox="1"/>
          <p:nvPr/>
        </p:nvSpPr>
        <p:spPr>
          <a:xfrm>
            <a:off x="797357" y="6233587"/>
            <a:ext cx="4873596" cy="400069"/>
          </a:xfrm>
          <a:prstGeom prst="rect">
            <a:avLst/>
          </a:prstGeom>
          <a:noFill/>
          <a:ln>
            <a:noFill/>
          </a:ln>
        </p:spPr>
        <p:txBody>
          <a:bodyPr spcFirstLastPara="1" wrap="square" lIns="91425" tIns="45700" rIns="91425" bIns="45700" anchor="t" anchorCtr="0">
            <a:spAutoFit/>
          </a:bodyPr>
          <a:lstStyle/>
          <a:p>
            <a:pPr lvl="0"/>
            <a:r>
              <a:rPr lang="fr-FR" sz="1000" dirty="0">
                <a:solidFill>
                  <a:schemeClr val="tx1"/>
                </a:solidFill>
                <a:latin typeface="Montserrat SemiBold"/>
                <a:ea typeface="Montserrat SemiBold"/>
                <a:cs typeface="Montserrat SemiBold"/>
                <a:sym typeface="Montserrat SemiBold"/>
              </a:rPr>
              <a:t>L’accueil en milieu rural comme vecteur de la transition </a:t>
            </a:r>
            <a:r>
              <a:rPr lang="fr-FR" sz="1000" dirty="0" err="1">
                <a:solidFill>
                  <a:schemeClr val="tx1"/>
                </a:solidFill>
                <a:latin typeface="Montserrat SemiBold"/>
                <a:ea typeface="Montserrat SemiBold"/>
                <a:cs typeface="Montserrat SemiBold"/>
                <a:sym typeface="Montserrat SemiBold"/>
              </a:rPr>
              <a:t>agroécologique</a:t>
            </a:r>
            <a:endParaRPr lang="fr-FR" sz="1000" dirty="0">
              <a:solidFill>
                <a:schemeClr val="tx1"/>
              </a:solidFill>
            </a:endParaRPr>
          </a:p>
          <a:p>
            <a:pPr lvl="0"/>
            <a:r>
              <a:rPr lang="fr-FR" sz="1000" dirty="0">
                <a:solidFill>
                  <a:schemeClr val="tx1"/>
                </a:solidFill>
                <a:latin typeface="Montserrat Light"/>
                <a:ea typeface="Montserrat Light"/>
                <a:cs typeface="Montserrat Light"/>
                <a:sym typeface="Montserrat Light"/>
              </a:rPr>
              <a:t>Juin 2025</a:t>
            </a:r>
            <a:endParaRPr lang="fr-FR" sz="1000" dirty="0">
              <a:solidFill>
                <a:schemeClr val="tx1"/>
              </a:solidFill>
            </a:endParaRPr>
          </a:p>
        </p:txBody>
      </p:sp>
      <p:sp>
        <p:nvSpPr>
          <p:cNvPr id="2" name="ZoneTexte 1"/>
          <p:cNvSpPr txBox="1"/>
          <p:nvPr/>
        </p:nvSpPr>
        <p:spPr>
          <a:xfrm>
            <a:off x="797357" y="1902192"/>
            <a:ext cx="11039043" cy="2462213"/>
          </a:xfrm>
          <a:prstGeom prst="rect">
            <a:avLst/>
          </a:prstGeom>
          <a:noFill/>
        </p:spPr>
        <p:txBody>
          <a:bodyPr wrap="square" rtlCol="0">
            <a:spAutoFit/>
          </a:bodyPr>
          <a:lstStyle/>
          <a:p>
            <a:r>
              <a:rPr lang="fr-FR" b="1" dirty="0" smtClean="0">
                <a:solidFill>
                  <a:schemeClr val="bg1"/>
                </a:solidFill>
              </a:rPr>
              <a:t>L’intensification de l’agriculture est responsable de graves conséquences écologiques et socio-économiques. La transition </a:t>
            </a:r>
            <a:r>
              <a:rPr lang="fr-FR" b="1" dirty="0" err="1" smtClean="0">
                <a:solidFill>
                  <a:schemeClr val="bg1"/>
                </a:solidFill>
              </a:rPr>
              <a:t>agroécologique</a:t>
            </a:r>
            <a:r>
              <a:rPr lang="fr-FR" b="1" dirty="0" smtClean="0">
                <a:solidFill>
                  <a:schemeClr val="bg1"/>
                </a:solidFill>
              </a:rPr>
              <a:t>  est une réponse plus que jamais nécessaire pour y faire face.</a:t>
            </a:r>
          </a:p>
          <a:p>
            <a:endParaRPr lang="fr-FR" b="1" dirty="0">
              <a:solidFill>
                <a:schemeClr val="bg1"/>
              </a:solidFill>
            </a:endParaRPr>
          </a:p>
          <a:p>
            <a:r>
              <a:rPr lang="fr-FR" b="1" dirty="0" smtClean="0">
                <a:solidFill>
                  <a:schemeClr val="bg1"/>
                </a:solidFill>
              </a:rPr>
              <a:t>Le stage au sein d’Accueil Paysan a contribué à ma prise de conscience autour du rôle économique, écologique et social de l’accueil en milieu rural, d’où la volonté d’explorer le lien entre ce dernier et la transition </a:t>
            </a:r>
            <a:r>
              <a:rPr lang="fr-FR" b="1" dirty="0" err="1" smtClean="0">
                <a:solidFill>
                  <a:schemeClr val="bg1"/>
                </a:solidFill>
              </a:rPr>
              <a:t>agroécologique</a:t>
            </a:r>
            <a:r>
              <a:rPr lang="fr-FR" b="1" dirty="0" smtClean="0">
                <a:solidFill>
                  <a:schemeClr val="bg1"/>
                </a:solidFill>
              </a:rPr>
              <a:t>.</a:t>
            </a:r>
          </a:p>
          <a:p>
            <a:endParaRPr lang="fr-FR" b="1" dirty="0">
              <a:solidFill>
                <a:schemeClr val="bg1"/>
              </a:solidFill>
            </a:endParaRPr>
          </a:p>
          <a:p>
            <a:r>
              <a:rPr lang="fr-FR" b="1" dirty="0" smtClean="0">
                <a:solidFill>
                  <a:schemeClr val="bg1"/>
                </a:solidFill>
              </a:rPr>
              <a:t>Les résultats, qui s’appuient sur des données primaires et secondaires, montrent que l’accueil en milieu rural, tel qu’il est pratiqué par les membres d’AP, est un levier concret de la transition </a:t>
            </a:r>
            <a:r>
              <a:rPr lang="fr-FR" b="1" dirty="0" err="1" smtClean="0">
                <a:solidFill>
                  <a:schemeClr val="bg1"/>
                </a:solidFill>
              </a:rPr>
              <a:t>agroécologique</a:t>
            </a:r>
            <a:r>
              <a:rPr lang="fr-FR" b="1" dirty="0" smtClean="0">
                <a:solidFill>
                  <a:schemeClr val="bg1"/>
                </a:solidFill>
              </a:rPr>
              <a:t>.</a:t>
            </a:r>
          </a:p>
          <a:p>
            <a:endParaRPr lang="fr-FR" b="1" dirty="0">
              <a:solidFill>
                <a:schemeClr val="bg1"/>
              </a:solidFill>
            </a:endParaRPr>
          </a:p>
          <a:p>
            <a:r>
              <a:rPr lang="fr-FR" b="1" dirty="0" smtClean="0">
                <a:solidFill>
                  <a:schemeClr val="bg1"/>
                </a:solidFill>
              </a:rPr>
              <a:t>Il  serait intéressant d’élargir l’échantillon à </a:t>
            </a:r>
          </a:p>
          <a:p>
            <a:r>
              <a:rPr lang="fr-FR" b="1" dirty="0" smtClean="0">
                <a:solidFill>
                  <a:schemeClr val="bg1"/>
                </a:solidFill>
              </a:rPr>
              <a:t>d’autres réseaux de l’accueil en milieu rural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30"/>
          <p:cNvSpPr/>
          <p:nvPr/>
        </p:nvSpPr>
        <p:spPr>
          <a:xfrm>
            <a:off x="0" y="0"/>
            <a:ext cx="12192000" cy="1364426"/>
          </a:xfrm>
          <a:prstGeom prst="rect">
            <a:avLst/>
          </a:prstGeom>
          <a:solidFill>
            <a:srgbClr val="79B9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30"/>
          <p:cNvSpPr txBox="1"/>
          <p:nvPr/>
        </p:nvSpPr>
        <p:spPr>
          <a:xfrm>
            <a:off x="4812179" y="439152"/>
            <a:ext cx="256764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200" b="1" i="0" u="none" strike="noStrike" cap="none" smtClean="0">
                <a:solidFill>
                  <a:srgbClr val="00404C"/>
                </a:solidFill>
                <a:latin typeface="Montserrat Medium"/>
                <a:ea typeface="Montserrat Medium"/>
                <a:cs typeface="Montserrat Medium"/>
                <a:sym typeface="Montserrat Medium"/>
              </a:rPr>
              <a:t>Conclusion </a:t>
            </a:r>
            <a:endParaRPr sz="3200" b="1" i="0" u="none" strike="noStrike" cap="none">
              <a:solidFill>
                <a:srgbClr val="00404C"/>
              </a:solidFill>
              <a:latin typeface="Montserrat Medium"/>
              <a:ea typeface="Montserrat Medium"/>
              <a:cs typeface="Montserrat Medium"/>
              <a:sym typeface="Montserrat Medium"/>
            </a:endParaRPr>
          </a:p>
        </p:txBody>
      </p:sp>
      <p:cxnSp>
        <p:nvCxnSpPr>
          <p:cNvPr id="301" name="Google Shape;301;p30"/>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978" r="2899"/>
          <a:stretch/>
        </p:blipFill>
        <p:spPr>
          <a:xfrm>
            <a:off x="-10159" y="1364426"/>
            <a:ext cx="12202159" cy="5010109"/>
          </a:xfrm>
          <a:prstGeom prst="rect">
            <a:avLst/>
          </a:prstGeom>
        </p:spPr>
      </p:pic>
      <p:pic>
        <p:nvPicPr>
          <p:cNvPr id="302" name="Google Shape;302;p30"/>
          <p:cNvPicPr preferRelativeResize="0"/>
          <p:nvPr/>
        </p:nvPicPr>
        <p:blipFill rotWithShape="1">
          <a:blip r:embed="rId4">
            <a:alphaModFix/>
          </a:blip>
          <a:srcRect/>
          <a:stretch/>
        </p:blipFill>
        <p:spPr>
          <a:xfrm>
            <a:off x="163856" y="6116871"/>
            <a:ext cx="633501" cy="633502"/>
          </a:xfrm>
          <a:prstGeom prst="rect">
            <a:avLst/>
          </a:prstGeom>
          <a:noFill/>
          <a:ln>
            <a:noFill/>
          </a:ln>
        </p:spPr>
      </p:pic>
      <p:sp>
        <p:nvSpPr>
          <p:cNvPr id="303" name="Google Shape;303;p30"/>
          <p:cNvSpPr txBox="1"/>
          <p:nvPr/>
        </p:nvSpPr>
        <p:spPr>
          <a:xfrm>
            <a:off x="797357" y="6233587"/>
            <a:ext cx="4873596" cy="400069"/>
          </a:xfrm>
          <a:prstGeom prst="rect">
            <a:avLst/>
          </a:prstGeom>
          <a:noFill/>
          <a:ln>
            <a:noFill/>
          </a:ln>
        </p:spPr>
        <p:txBody>
          <a:bodyPr spcFirstLastPara="1" wrap="square" lIns="91425" tIns="45700" rIns="91425" bIns="45700" anchor="t" anchorCtr="0">
            <a:spAutoFit/>
          </a:bodyPr>
          <a:lstStyle/>
          <a:p>
            <a:pPr lvl="0"/>
            <a:r>
              <a:rPr lang="fr-FR" sz="1000" dirty="0">
                <a:solidFill>
                  <a:schemeClr val="tx1"/>
                </a:solidFill>
                <a:latin typeface="Montserrat SemiBold"/>
                <a:ea typeface="Montserrat SemiBold"/>
                <a:cs typeface="Montserrat SemiBold"/>
                <a:sym typeface="Montserrat SemiBold"/>
              </a:rPr>
              <a:t>L’accueil en milieu rural comme vecteur de la transition </a:t>
            </a:r>
            <a:r>
              <a:rPr lang="fr-FR" sz="1000" dirty="0" err="1">
                <a:solidFill>
                  <a:schemeClr val="tx1"/>
                </a:solidFill>
                <a:latin typeface="Montserrat SemiBold"/>
                <a:ea typeface="Montserrat SemiBold"/>
                <a:cs typeface="Montserrat SemiBold"/>
                <a:sym typeface="Montserrat SemiBold"/>
              </a:rPr>
              <a:t>agroécologique</a:t>
            </a:r>
            <a:endParaRPr lang="fr-FR" sz="1000" dirty="0">
              <a:solidFill>
                <a:schemeClr val="tx1"/>
              </a:solidFill>
            </a:endParaRPr>
          </a:p>
          <a:p>
            <a:pPr lvl="0"/>
            <a:r>
              <a:rPr lang="fr-FR" sz="1000" dirty="0">
                <a:solidFill>
                  <a:schemeClr val="tx1"/>
                </a:solidFill>
                <a:latin typeface="Montserrat Light"/>
                <a:ea typeface="Montserrat Light"/>
                <a:cs typeface="Montserrat Light"/>
                <a:sym typeface="Montserrat Light"/>
              </a:rPr>
              <a:t>Juin 2025</a:t>
            </a:r>
            <a:endParaRPr lang="fr-FR" sz="1000" dirty="0">
              <a:solidFill>
                <a:schemeClr val="tx1"/>
              </a:solidFill>
            </a:endParaRPr>
          </a:p>
        </p:txBody>
      </p:sp>
      <p:sp>
        <p:nvSpPr>
          <p:cNvPr id="3" name="Rectangle 2"/>
          <p:cNvSpPr/>
          <p:nvPr/>
        </p:nvSpPr>
        <p:spPr>
          <a:xfrm>
            <a:off x="163856" y="1503493"/>
            <a:ext cx="2062480" cy="124968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L’intensification de l’agriculture</a:t>
            </a:r>
            <a:endParaRPr lang="fr-FR"/>
          </a:p>
        </p:txBody>
      </p:sp>
      <p:sp>
        <p:nvSpPr>
          <p:cNvPr id="4" name="Rectangle 3"/>
          <p:cNvSpPr/>
          <p:nvPr/>
        </p:nvSpPr>
        <p:spPr>
          <a:xfrm>
            <a:off x="2659607" y="1633309"/>
            <a:ext cx="2227354" cy="102616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Conséquences </a:t>
            </a:r>
            <a:r>
              <a:rPr lang="fr-FR" b="1" dirty="0">
                <a:solidFill>
                  <a:schemeClr val="bg1"/>
                </a:solidFill>
              </a:rPr>
              <a:t>écologiques et </a:t>
            </a:r>
            <a:r>
              <a:rPr lang="fr-FR" b="1" dirty="0" smtClean="0">
                <a:solidFill>
                  <a:schemeClr val="bg1"/>
                </a:solidFill>
              </a:rPr>
              <a:t>socio-économiques néfastes</a:t>
            </a:r>
            <a:endParaRPr lang="fr-FR" dirty="0"/>
          </a:p>
        </p:txBody>
      </p:sp>
      <p:sp>
        <p:nvSpPr>
          <p:cNvPr id="11" name="Rectangle 10"/>
          <p:cNvSpPr/>
          <p:nvPr/>
        </p:nvSpPr>
        <p:spPr>
          <a:xfrm>
            <a:off x="5382947" y="1657488"/>
            <a:ext cx="1901773" cy="102616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La transition </a:t>
            </a:r>
            <a:r>
              <a:rPr lang="fr-FR" b="1" dirty="0" err="1" smtClean="0">
                <a:solidFill>
                  <a:schemeClr val="bg1"/>
                </a:solidFill>
              </a:rPr>
              <a:t>agroécologique</a:t>
            </a:r>
            <a:r>
              <a:rPr lang="fr-FR" b="1" dirty="0" smtClean="0">
                <a:solidFill>
                  <a:schemeClr val="bg1"/>
                </a:solidFill>
              </a:rPr>
              <a:t> : une réponse nécessaire</a:t>
            </a:r>
            <a:endParaRPr lang="fr-FR" dirty="0"/>
          </a:p>
        </p:txBody>
      </p:sp>
      <p:sp>
        <p:nvSpPr>
          <p:cNvPr id="12" name="Rectangle 11"/>
          <p:cNvSpPr/>
          <p:nvPr/>
        </p:nvSpPr>
        <p:spPr>
          <a:xfrm>
            <a:off x="301371" y="3561953"/>
            <a:ext cx="2663593" cy="102616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Stage chez AP</a:t>
            </a:r>
            <a:endParaRPr lang="fr-FR" dirty="0"/>
          </a:p>
        </p:txBody>
      </p:sp>
      <p:sp>
        <p:nvSpPr>
          <p:cNvPr id="13" name="Rectangle 12"/>
          <p:cNvSpPr/>
          <p:nvPr/>
        </p:nvSpPr>
        <p:spPr>
          <a:xfrm>
            <a:off x="3405292" y="3561953"/>
            <a:ext cx="2663593" cy="102616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Prise </a:t>
            </a:r>
            <a:r>
              <a:rPr lang="fr-FR" b="1" dirty="0">
                <a:solidFill>
                  <a:schemeClr val="bg1"/>
                </a:solidFill>
              </a:rPr>
              <a:t>de conscience autour du rôle économique, écologique et social de l’accueil en milieu rural</a:t>
            </a:r>
            <a:endParaRPr lang="fr-FR" dirty="0"/>
          </a:p>
        </p:txBody>
      </p:sp>
      <p:sp>
        <p:nvSpPr>
          <p:cNvPr id="15" name="Rectangle 14"/>
          <p:cNvSpPr/>
          <p:nvPr/>
        </p:nvSpPr>
        <p:spPr>
          <a:xfrm>
            <a:off x="7780706" y="2639272"/>
            <a:ext cx="3832174" cy="1026160"/>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solidFill>
                  <a:schemeClr val="bg1"/>
                </a:solidFill>
              </a:rPr>
              <a:t>Volonté </a:t>
            </a:r>
            <a:r>
              <a:rPr lang="fr-FR" b="1" dirty="0">
                <a:solidFill>
                  <a:schemeClr val="bg1"/>
                </a:solidFill>
              </a:rPr>
              <a:t>d’explorer le lien entre </a:t>
            </a:r>
            <a:r>
              <a:rPr lang="fr-FR" b="1" dirty="0" smtClean="0">
                <a:solidFill>
                  <a:schemeClr val="bg1"/>
                </a:solidFill>
              </a:rPr>
              <a:t>l’accueil en milieu rural </a:t>
            </a:r>
            <a:r>
              <a:rPr lang="fr-FR" b="1" dirty="0">
                <a:solidFill>
                  <a:schemeClr val="bg1"/>
                </a:solidFill>
              </a:rPr>
              <a:t>et la transition </a:t>
            </a:r>
            <a:r>
              <a:rPr lang="fr-FR" b="1" dirty="0" err="1" smtClean="0">
                <a:solidFill>
                  <a:schemeClr val="bg1"/>
                </a:solidFill>
              </a:rPr>
              <a:t>agroécologique</a:t>
            </a:r>
            <a:endParaRPr lang="fr-FR" b="1" dirty="0">
              <a:solidFill>
                <a:schemeClr val="bg1"/>
              </a:solidFill>
            </a:endParaRPr>
          </a:p>
        </p:txBody>
      </p:sp>
      <p:cxnSp>
        <p:nvCxnSpPr>
          <p:cNvPr id="7" name="Connecteur droit avec flèche 6"/>
          <p:cNvCxnSpPr/>
          <p:nvPr/>
        </p:nvCxnSpPr>
        <p:spPr>
          <a:xfrm>
            <a:off x="2226336" y="2183489"/>
            <a:ext cx="19024" cy="11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3" idx="3"/>
            <a:endCxn id="4" idx="1"/>
          </p:cNvCxnSpPr>
          <p:nvPr/>
        </p:nvCxnSpPr>
        <p:spPr>
          <a:xfrm>
            <a:off x="2226336" y="2128333"/>
            <a:ext cx="433271" cy="180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1987420" y="4902999"/>
            <a:ext cx="9483220" cy="795279"/>
          </a:xfrm>
          <a:prstGeom prst="rect">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rPr>
              <a:t>Les </a:t>
            </a:r>
            <a:r>
              <a:rPr lang="fr-FR" sz="1600" b="1" dirty="0" smtClean="0">
                <a:solidFill>
                  <a:schemeClr val="bg1"/>
                </a:solidFill>
              </a:rPr>
              <a:t>résultats montrent </a:t>
            </a:r>
            <a:r>
              <a:rPr lang="fr-FR" sz="1600" b="1" dirty="0">
                <a:solidFill>
                  <a:schemeClr val="bg1"/>
                </a:solidFill>
              </a:rPr>
              <a:t>que l’accueil en milieu rural, tel qu’il est pratiqué par les membres d’AP, est un levier concret de la transition </a:t>
            </a:r>
            <a:r>
              <a:rPr lang="fr-FR" sz="1600" b="1" dirty="0" err="1" smtClean="0">
                <a:solidFill>
                  <a:schemeClr val="bg1"/>
                </a:solidFill>
              </a:rPr>
              <a:t>agroécologique</a:t>
            </a:r>
            <a:r>
              <a:rPr lang="fr-FR" sz="1600" b="1" dirty="0" smtClean="0">
                <a:solidFill>
                  <a:schemeClr val="bg1"/>
                </a:solidFill>
              </a:rPr>
              <a:t>  </a:t>
            </a:r>
          </a:p>
          <a:p>
            <a:r>
              <a:rPr lang="fr-FR" sz="1600" dirty="0" smtClean="0">
                <a:solidFill>
                  <a:schemeClr val="bg1"/>
                </a:solidFill>
              </a:rPr>
              <a:t>*Il serait </a:t>
            </a:r>
            <a:r>
              <a:rPr lang="fr-FR" sz="1600" dirty="0">
                <a:solidFill>
                  <a:schemeClr val="bg1"/>
                </a:solidFill>
              </a:rPr>
              <a:t>intéressant d’élargir l’échantillon à </a:t>
            </a:r>
            <a:r>
              <a:rPr lang="fr-FR" sz="1600" dirty="0" smtClean="0">
                <a:solidFill>
                  <a:schemeClr val="bg1"/>
                </a:solidFill>
              </a:rPr>
              <a:t>d’autres </a:t>
            </a:r>
            <a:r>
              <a:rPr lang="fr-FR" sz="1600" dirty="0">
                <a:solidFill>
                  <a:schemeClr val="bg1"/>
                </a:solidFill>
              </a:rPr>
              <a:t>réseaux de l’accueil en milieu </a:t>
            </a:r>
            <a:r>
              <a:rPr lang="fr-FR" sz="1600" dirty="0" smtClean="0">
                <a:solidFill>
                  <a:schemeClr val="bg1"/>
                </a:solidFill>
              </a:rPr>
              <a:t>rural</a:t>
            </a:r>
            <a:endParaRPr lang="fr-FR" sz="1600" dirty="0">
              <a:solidFill>
                <a:schemeClr val="bg1"/>
              </a:solidFill>
            </a:endParaRPr>
          </a:p>
        </p:txBody>
      </p:sp>
      <p:cxnSp>
        <p:nvCxnSpPr>
          <p:cNvPr id="17" name="Connecteur droit avec flèche 16"/>
          <p:cNvCxnSpPr>
            <a:stCxn id="4" idx="3"/>
            <a:endCxn id="11" idx="1"/>
          </p:cNvCxnSpPr>
          <p:nvPr/>
        </p:nvCxnSpPr>
        <p:spPr>
          <a:xfrm>
            <a:off x="4886961" y="2146389"/>
            <a:ext cx="495986" cy="241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necteur droit avec flèche 18"/>
          <p:cNvCxnSpPr>
            <a:stCxn id="11" idx="3"/>
          </p:cNvCxnSpPr>
          <p:nvPr/>
        </p:nvCxnSpPr>
        <p:spPr>
          <a:xfrm>
            <a:off x="7284720" y="2170568"/>
            <a:ext cx="495986" cy="53003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Connecteur droit avec flèche 20"/>
          <p:cNvCxnSpPr>
            <a:stCxn id="12" idx="3"/>
            <a:endCxn id="13" idx="1"/>
          </p:cNvCxnSpPr>
          <p:nvPr/>
        </p:nvCxnSpPr>
        <p:spPr>
          <a:xfrm>
            <a:off x="2964964" y="4075033"/>
            <a:ext cx="4403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Connecteur droit avec flèche 22"/>
          <p:cNvCxnSpPr>
            <a:stCxn id="13" idx="3"/>
          </p:cNvCxnSpPr>
          <p:nvPr/>
        </p:nvCxnSpPr>
        <p:spPr>
          <a:xfrm flipV="1">
            <a:off x="6068885" y="3361535"/>
            <a:ext cx="1711821" cy="7134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Flèche vers le bas 26"/>
          <p:cNvSpPr/>
          <p:nvPr/>
        </p:nvSpPr>
        <p:spPr>
          <a:xfrm>
            <a:off x="8768080" y="3799840"/>
            <a:ext cx="274320" cy="955040"/>
          </a:xfrm>
          <a:prstGeom prst="downArrow">
            <a:avLst/>
          </a:prstGeom>
          <a:solidFill>
            <a:srgbClr val="ED7D31">
              <a:alpha val="94902"/>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8" name="Ellipse 27"/>
          <p:cNvSpPr/>
          <p:nvPr/>
        </p:nvSpPr>
        <p:spPr>
          <a:xfrm>
            <a:off x="9245600" y="3891280"/>
            <a:ext cx="2367280" cy="619760"/>
          </a:xfrm>
          <a:prstGeom prst="ellipse">
            <a:avLst/>
          </a:prstGeom>
          <a:solidFill>
            <a:srgbClr val="70AD4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Données </a:t>
            </a:r>
            <a:r>
              <a:rPr lang="fr-FR" dirty="0">
                <a:solidFill>
                  <a:schemeClr val="bg1"/>
                </a:solidFill>
              </a:rPr>
              <a:t>primaires et secondaires</a:t>
            </a:r>
            <a:endParaRPr lang="fr-FR" dirty="0"/>
          </a:p>
        </p:txBody>
      </p:sp>
    </p:spTree>
    <p:extLst>
      <p:ext uri="{BB962C8B-B14F-4D97-AF65-F5344CB8AC3E}">
        <p14:creationId xmlns:p14="http://schemas.microsoft.com/office/powerpoint/2010/main" val="3390986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1"/>
          <p:cNvPicPr preferRelativeResize="0"/>
          <p:nvPr/>
        </p:nvPicPr>
        <p:blipFill rotWithShape="1">
          <a:blip r:embed="rId3">
            <a:alphaModFix/>
          </a:blip>
          <a:srcRect r="7614"/>
          <a:stretch/>
        </p:blipFill>
        <p:spPr>
          <a:xfrm>
            <a:off x="2696933" y="0"/>
            <a:ext cx="9495066" cy="6851719"/>
          </a:xfrm>
          <a:prstGeom prst="rect">
            <a:avLst/>
          </a:prstGeom>
          <a:noFill/>
          <a:ln>
            <a:noFill/>
          </a:ln>
        </p:spPr>
      </p:pic>
      <p:sp>
        <p:nvSpPr>
          <p:cNvPr id="435" name="Google Shape;435;p11"/>
          <p:cNvSpPr/>
          <p:nvPr/>
        </p:nvSpPr>
        <p:spPr>
          <a:xfrm>
            <a:off x="1" y="0"/>
            <a:ext cx="7963382"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p11"/>
          <p:cNvSpPr txBox="1"/>
          <p:nvPr/>
        </p:nvSpPr>
        <p:spPr>
          <a:xfrm>
            <a:off x="739288" y="2203137"/>
            <a:ext cx="644709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6000" b="1" i="0" u="none" strike="noStrike" cap="none">
                <a:solidFill>
                  <a:srgbClr val="68BB4F"/>
                </a:solidFill>
                <a:latin typeface="Montserrat Medium"/>
                <a:ea typeface="Montserrat Medium"/>
                <a:cs typeface="Montserrat Medium"/>
                <a:sym typeface="Montserrat Medium"/>
              </a:rPr>
              <a:t>Merci de votre attention !</a:t>
            </a:r>
            <a:endParaRPr sz="4800" b="1" i="0" u="none" strike="noStrike" cap="none">
              <a:solidFill>
                <a:srgbClr val="68BB4F"/>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11"/>
          <p:cNvSpPr/>
          <p:nvPr/>
        </p:nvSpPr>
        <p:spPr>
          <a:xfrm>
            <a:off x="0" y="0"/>
            <a:ext cx="12191999"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p11"/>
          <p:cNvSpPr txBox="1"/>
          <p:nvPr/>
        </p:nvSpPr>
        <p:spPr>
          <a:xfrm>
            <a:off x="2872449" y="83444"/>
            <a:ext cx="644709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4800" b="1" i="0" u="none" strike="noStrike" cap="none" dirty="0" smtClean="0">
                <a:solidFill>
                  <a:srgbClr val="68BB4F"/>
                </a:solidFill>
                <a:latin typeface="Montserrat Medium"/>
                <a:ea typeface="Montserrat Medium"/>
                <a:cs typeface="Montserrat Medium"/>
                <a:sym typeface="Montserrat Medium"/>
              </a:rPr>
              <a:t>Bibliographie</a:t>
            </a:r>
          </a:p>
        </p:txBody>
      </p:sp>
      <p:sp>
        <p:nvSpPr>
          <p:cNvPr id="2" name="ZoneTexte 1"/>
          <p:cNvSpPr txBox="1"/>
          <p:nvPr/>
        </p:nvSpPr>
        <p:spPr>
          <a:xfrm>
            <a:off x="406400" y="914400"/>
            <a:ext cx="11582400" cy="5478423"/>
          </a:xfrm>
          <a:prstGeom prst="rect">
            <a:avLst/>
          </a:prstGeom>
          <a:noFill/>
        </p:spPr>
        <p:txBody>
          <a:bodyPr wrap="square" rtlCol="0">
            <a:spAutoFit/>
          </a:bodyPr>
          <a:lstStyle/>
          <a:p>
            <a:r>
              <a:rPr lang="fr-FR" sz="1200" dirty="0">
                <a:solidFill>
                  <a:schemeClr val="bg1"/>
                </a:solidFill>
              </a:rPr>
              <a:t>Agreste “Recensement Agricole 2020”. Agreste, 2022. </a:t>
            </a:r>
          </a:p>
          <a:p>
            <a:endParaRPr lang="en-US" sz="1200" smtClean="0">
              <a:solidFill>
                <a:schemeClr val="bg1"/>
              </a:solidFill>
            </a:endParaRPr>
          </a:p>
          <a:p>
            <a:r>
              <a:rPr lang="en-US" sz="1200" dirty="0" err="1" smtClean="0">
                <a:solidFill>
                  <a:schemeClr val="bg1"/>
                </a:solidFill>
              </a:rPr>
              <a:t>Ammirato</a:t>
            </a:r>
            <a:r>
              <a:rPr lang="en-US" sz="1200" dirty="0">
                <a:solidFill>
                  <a:schemeClr val="bg1"/>
                </a:solidFill>
              </a:rPr>
              <a:t>, Salvatore, et al. “</a:t>
            </a:r>
            <a:r>
              <a:rPr lang="en-US" sz="1200" dirty="0" err="1">
                <a:solidFill>
                  <a:schemeClr val="bg1"/>
                </a:solidFill>
              </a:rPr>
              <a:t>Agritourism</a:t>
            </a:r>
            <a:r>
              <a:rPr lang="en-US" sz="1200" dirty="0">
                <a:solidFill>
                  <a:schemeClr val="bg1"/>
                </a:solidFill>
              </a:rPr>
              <a:t> and Sustainability: </a:t>
            </a:r>
            <a:r>
              <a:rPr lang="en-US" sz="1200" dirty="0" err="1">
                <a:solidFill>
                  <a:schemeClr val="bg1"/>
                </a:solidFill>
              </a:rPr>
              <a:t>WhatWe</a:t>
            </a:r>
            <a:r>
              <a:rPr lang="en-US" sz="1200" dirty="0">
                <a:solidFill>
                  <a:schemeClr val="bg1"/>
                </a:solidFill>
              </a:rPr>
              <a:t> Can Learn from a Systematic Literature Review.” </a:t>
            </a:r>
            <a:r>
              <a:rPr lang="en-US" sz="1200" i="1" dirty="0">
                <a:solidFill>
                  <a:schemeClr val="bg1"/>
                </a:solidFill>
              </a:rPr>
              <a:t>Sustainability</a:t>
            </a:r>
            <a:r>
              <a:rPr lang="en-US" sz="1200" dirty="0">
                <a:solidFill>
                  <a:schemeClr val="bg1"/>
                </a:solidFill>
              </a:rPr>
              <a:t>, vol. 12, no. 9575, 2020. </a:t>
            </a:r>
          </a:p>
          <a:p>
            <a:endParaRPr lang="fr-FR" sz="1200" smtClean="0">
              <a:solidFill>
                <a:schemeClr val="bg1"/>
              </a:solidFill>
            </a:endParaRPr>
          </a:p>
          <a:p>
            <a:r>
              <a:rPr lang="fr-FR" sz="1200" dirty="0" err="1" smtClean="0">
                <a:solidFill>
                  <a:schemeClr val="bg1"/>
                </a:solidFill>
              </a:rPr>
              <a:t>Bustos</a:t>
            </a:r>
            <a:r>
              <a:rPr lang="fr-FR" sz="1200" dirty="0">
                <a:solidFill>
                  <a:schemeClr val="bg1"/>
                </a:solidFill>
              </a:rPr>
              <a:t>, Hélène. “Vie et Mort d’Une Notion ?” </a:t>
            </a:r>
            <a:r>
              <a:rPr lang="fr-FR" sz="1200" i="1" dirty="0" err="1">
                <a:solidFill>
                  <a:schemeClr val="bg1"/>
                </a:solidFill>
              </a:rPr>
              <a:t>Transrural</a:t>
            </a:r>
            <a:r>
              <a:rPr lang="fr-FR" sz="1200" i="1" dirty="0">
                <a:solidFill>
                  <a:schemeClr val="bg1"/>
                </a:solidFill>
              </a:rPr>
              <a:t> Initiatives</a:t>
            </a:r>
            <a:r>
              <a:rPr lang="fr-FR" sz="1200" dirty="0">
                <a:solidFill>
                  <a:schemeClr val="bg1"/>
                </a:solidFill>
              </a:rPr>
              <a:t>, vol. 428, 2013. </a:t>
            </a:r>
          </a:p>
          <a:p>
            <a:endParaRPr lang="en-US" sz="1200" smtClean="0">
              <a:solidFill>
                <a:schemeClr val="bg1"/>
              </a:solidFill>
            </a:endParaRPr>
          </a:p>
          <a:p>
            <a:r>
              <a:rPr lang="en-US" sz="1200" dirty="0" smtClean="0">
                <a:solidFill>
                  <a:schemeClr val="bg1"/>
                </a:solidFill>
              </a:rPr>
              <a:t>Campbell</a:t>
            </a:r>
            <a:r>
              <a:rPr lang="en-US" sz="1200" dirty="0">
                <a:solidFill>
                  <a:schemeClr val="bg1"/>
                </a:solidFill>
              </a:rPr>
              <a:t>, Bruce. “Agriculture Production as a Major Driver of the Earth System Exceeding Planetary Boundaries.” </a:t>
            </a:r>
            <a:r>
              <a:rPr lang="en-US" sz="1200" i="1" dirty="0">
                <a:solidFill>
                  <a:schemeClr val="bg1"/>
                </a:solidFill>
              </a:rPr>
              <a:t>Ecology and Society</a:t>
            </a:r>
            <a:r>
              <a:rPr lang="en-US" sz="1200" dirty="0">
                <a:solidFill>
                  <a:schemeClr val="bg1"/>
                </a:solidFill>
              </a:rPr>
              <a:t>, vol. 22, 2017. </a:t>
            </a:r>
          </a:p>
          <a:p>
            <a:endParaRPr lang="en-US" sz="1200" dirty="0" smtClean="0">
              <a:solidFill>
                <a:schemeClr val="bg1"/>
              </a:solidFill>
            </a:endParaRPr>
          </a:p>
          <a:p>
            <a:r>
              <a:rPr lang="en-US" sz="1200" dirty="0" err="1" smtClean="0">
                <a:solidFill>
                  <a:schemeClr val="bg1"/>
                </a:solidFill>
              </a:rPr>
              <a:t>Canavari</a:t>
            </a:r>
            <a:r>
              <a:rPr lang="en-US" sz="1200" dirty="0">
                <a:solidFill>
                  <a:schemeClr val="bg1"/>
                </a:solidFill>
              </a:rPr>
              <a:t>, Maurizio, et al. “Educational Farms in the Emilia-Romagna Region: Their Role in Food Habit Education.” </a:t>
            </a:r>
            <a:r>
              <a:rPr lang="en-US" sz="1200" i="1" dirty="0">
                <a:solidFill>
                  <a:schemeClr val="bg1"/>
                </a:solidFill>
              </a:rPr>
              <a:t>Food, </a:t>
            </a:r>
            <a:r>
              <a:rPr lang="en-US" sz="1200" i="1" dirty="0" err="1">
                <a:solidFill>
                  <a:schemeClr val="bg1"/>
                </a:solidFill>
              </a:rPr>
              <a:t>Agri</a:t>
            </a:r>
            <a:r>
              <a:rPr lang="en-US" sz="1200" i="1" dirty="0">
                <a:solidFill>
                  <a:schemeClr val="bg1"/>
                </a:solidFill>
              </a:rPr>
              <a:t>-Culture and Tourism: Linking Local Gastronomy and Rural 73 Possible Analysis in Accordance with the Framework of the Marketing Concept. Tourism: Interdisciplinary Perspectives</a:t>
            </a:r>
            <a:r>
              <a:rPr lang="en-US" sz="1200" dirty="0">
                <a:solidFill>
                  <a:schemeClr val="bg1"/>
                </a:solidFill>
              </a:rPr>
              <a:t>, vol. XV, 2011. </a:t>
            </a:r>
          </a:p>
          <a:p>
            <a:endParaRPr lang="fr-FR" sz="1200" smtClean="0">
              <a:solidFill>
                <a:schemeClr val="bg1"/>
              </a:solidFill>
            </a:endParaRPr>
          </a:p>
          <a:p>
            <a:r>
              <a:rPr lang="fr-FR" sz="1200" dirty="0" smtClean="0">
                <a:solidFill>
                  <a:schemeClr val="bg1"/>
                </a:solidFill>
              </a:rPr>
              <a:t>Collectif </a:t>
            </a:r>
            <a:r>
              <a:rPr lang="fr-FR" sz="1200" dirty="0">
                <a:solidFill>
                  <a:schemeClr val="bg1"/>
                </a:solidFill>
              </a:rPr>
              <a:t>Nourrir. “Un Million de Paysans.” Collectif Nourrir, 2023. </a:t>
            </a:r>
          </a:p>
          <a:p>
            <a:endParaRPr lang="fr-FR" sz="1200" dirty="0" smtClean="0">
              <a:solidFill>
                <a:schemeClr val="bg1"/>
              </a:solidFill>
            </a:endParaRPr>
          </a:p>
          <a:p>
            <a:r>
              <a:rPr lang="fr-FR" sz="1200" dirty="0" err="1" smtClean="0">
                <a:solidFill>
                  <a:schemeClr val="bg1"/>
                </a:solidFill>
              </a:rPr>
              <a:t>Desriers</a:t>
            </a:r>
            <a:r>
              <a:rPr lang="fr-FR" sz="1200" dirty="0">
                <a:solidFill>
                  <a:schemeClr val="bg1"/>
                </a:solidFill>
              </a:rPr>
              <a:t>, Maurice. “L’agriculture Française Depuis Cinquante Ans : Des Petites Exploitations Familiales Aux Droits à Paiement Unique.” </a:t>
            </a:r>
            <a:r>
              <a:rPr lang="fr-FR" sz="1200" i="1" dirty="0">
                <a:solidFill>
                  <a:schemeClr val="bg1"/>
                </a:solidFill>
              </a:rPr>
              <a:t>L’agriculture, Nouveaux Défis </a:t>
            </a:r>
            <a:r>
              <a:rPr lang="fr-FR" sz="1200" dirty="0">
                <a:solidFill>
                  <a:schemeClr val="bg1"/>
                </a:solidFill>
              </a:rPr>
              <a:t>, 2007. </a:t>
            </a:r>
          </a:p>
          <a:p>
            <a:endParaRPr lang="en-US" sz="1200" smtClean="0">
              <a:solidFill>
                <a:schemeClr val="bg1"/>
              </a:solidFill>
            </a:endParaRPr>
          </a:p>
          <a:p>
            <a:r>
              <a:rPr lang="en-US" sz="1200" dirty="0" smtClean="0">
                <a:solidFill>
                  <a:schemeClr val="bg1"/>
                </a:solidFill>
              </a:rPr>
              <a:t>Dillon</a:t>
            </a:r>
            <a:r>
              <a:rPr lang="en-US" sz="1200" dirty="0">
                <a:solidFill>
                  <a:schemeClr val="bg1"/>
                </a:solidFill>
              </a:rPr>
              <a:t>, Dustin, et al. “The Value of Outdoor Learning: Evidence from Research in the UK and Elsewhere.” </a:t>
            </a:r>
            <a:r>
              <a:rPr lang="en-US" sz="1200" i="1" dirty="0">
                <a:solidFill>
                  <a:schemeClr val="bg1"/>
                </a:solidFill>
              </a:rPr>
              <a:t>School Science Review</a:t>
            </a:r>
            <a:r>
              <a:rPr lang="en-US" sz="1200" dirty="0">
                <a:solidFill>
                  <a:schemeClr val="bg1"/>
                </a:solidFill>
              </a:rPr>
              <a:t>, vol. 87, no. 320, Mar. 2006. </a:t>
            </a:r>
          </a:p>
          <a:p>
            <a:endParaRPr lang="fr-FR" sz="1200" smtClean="0">
              <a:solidFill>
                <a:schemeClr val="bg1"/>
              </a:solidFill>
            </a:endParaRPr>
          </a:p>
          <a:p>
            <a:r>
              <a:rPr lang="fr-FR" sz="1200" dirty="0" smtClean="0">
                <a:solidFill>
                  <a:schemeClr val="bg1"/>
                </a:solidFill>
              </a:rPr>
              <a:t>FADEAR</a:t>
            </a:r>
            <a:r>
              <a:rPr lang="fr-FR" sz="1200" dirty="0">
                <a:solidFill>
                  <a:schemeClr val="bg1"/>
                </a:solidFill>
              </a:rPr>
              <a:t>. “L’agriculture paysanne : un projet politique”. FADEAR, 2025. Disponible ici : https://www.agriculturepaysanne.org/IMG/pdf/plaquette_charte_agriculture_paysanne_2025-print-2.pdf </a:t>
            </a:r>
          </a:p>
          <a:p>
            <a:endParaRPr lang="en-US" sz="1200" smtClean="0">
              <a:solidFill>
                <a:schemeClr val="bg1"/>
              </a:solidFill>
            </a:endParaRPr>
          </a:p>
          <a:p>
            <a:r>
              <a:rPr lang="en-US" sz="1200" dirty="0" smtClean="0">
                <a:solidFill>
                  <a:schemeClr val="bg1"/>
                </a:solidFill>
              </a:rPr>
              <a:t>FAO</a:t>
            </a:r>
            <a:r>
              <a:rPr lang="en-US" sz="1200" dirty="0">
                <a:solidFill>
                  <a:schemeClr val="bg1"/>
                </a:solidFill>
              </a:rPr>
              <a:t>. “The 10 elements of </a:t>
            </a:r>
            <a:r>
              <a:rPr lang="en-US" sz="1200" dirty="0" err="1">
                <a:solidFill>
                  <a:schemeClr val="bg1"/>
                </a:solidFill>
              </a:rPr>
              <a:t>agroécology</a:t>
            </a:r>
            <a:r>
              <a:rPr lang="en-US" sz="1200" dirty="0">
                <a:solidFill>
                  <a:schemeClr val="bg1"/>
                </a:solidFill>
              </a:rPr>
              <a:t> guiding the transition to sustainable food and agricultural systems”. FAO, 2018. </a:t>
            </a:r>
          </a:p>
          <a:p>
            <a:endParaRPr lang="fr-FR" sz="1200" smtClean="0">
              <a:solidFill>
                <a:schemeClr val="bg1"/>
              </a:solidFill>
            </a:endParaRPr>
          </a:p>
          <a:p>
            <a:r>
              <a:rPr lang="fr-FR" sz="1200" dirty="0" smtClean="0">
                <a:solidFill>
                  <a:schemeClr val="bg1"/>
                </a:solidFill>
              </a:rPr>
              <a:t>FNAP </a:t>
            </a:r>
            <a:r>
              <a:rPr lang="fr-FR" sz="1200" dirty="0">
                <a:solidFill>
                  <a:schemeClr val="bg1"/>
                </a:solidFill>
              </a:rPr>
              <a:t>“Paysan Accueillant Aménageur : Un Métier Pour La Transition </a:t>
            </a:r>
            <a:r>
              <a:rPr lang="fr-FR" sz="1200" dirty="0" err="1">
                <a:solidFill>
                  <a:schemeClr val="bg1"/>
                </a:solidFill>
              </a:rPr>
              <a:t>Agroécologique</a:t>
            </a:r>
            <a:r>
              <a:rPr lang="fr-FR" sz="1200" dirty="0">
                <a:solidFill>
                  <a:schemeClr val="bg1"/>
                </a:solidFill>
              </a:rPr>
              <a:t>.”. Fédération Nationale Accueil Paysan, 2021. </a:t>
            </a:r>
          </a:p>
          <a:p>
            <a:endParaRPr lang="fr-FR" sz="1200" dirty="0" smtClean="0">
              <a:solidFill>
                <a:schemeClr val="bg1"/>
              </a:solidFill>
            </a:endParaRPr>
          </a:p>
          <a:p>
            <a:r>
              <a:rPr lang="fr-FR" sz="1200" dirty="0" smtClean="0">
                <a:solidFill>
                  <a:schemeClr val="bg1"/>
                </a:solidFill>
              </a:rPr>
              <a:t>FNAP </a:t>
            </a:r>
            <a:r>
              <a:rPr lang="fr-FR" sz="1200" dirty="0">
                <a:solidFill>
                  <a:schemeClr val="bg1"/>
                </a:solidFill>
              </a:rPr>
              <a:t>“Transmission des </a:t>
            </a:r>
            <a:r>
              <a:rPr lang="fr-FR" sz="1200" dirty="0" err="1">
                <a:solidFill>
                  <a:schemeClr val="bg1"/>
                </a:solidFill>
              </a:rPr>
              <a:t>strictures</a:t>
            </a:r>
            <a:r>
              <a:rPr lang="fr-FR" sz="1200" dirty="0">
                <a:solidFill>
                  <a:schemeClr val="bg1"/>
                </a:solidFill>
              </a:rPr>
              <a:t> </a:t>
            </a:r>
            <a:r>
              <a:rPr lang="fr-FR" sz="1200" dirty="0" err="1">
                <a:solidFill>
                  <a:schemeClr val="bg1"/>
                </a:solidFill>
              </a:rPr>
              <a:t>agrirurales</a:t>
            </a:r>
            <a:r>
              <a:rPr lang="fr-FR" sz="1200" dirty="0">
                <a:solidFill>
                  <a:schemeClr val="bg1"/>
                </a:solidFill>
              </a:rPr>
              <a:t> avec activité d’accueil.”. Fédération Nationale Accueil Paysan, 2023. </a:t>
            </a:r>
          </a:p>
          <a:p>
            <a:endParaRPr lang="en-US" sz="1200" smtClean="0">
              <a:solidFill>
                <a:schemeClr val="bg1"/>
              </a:solidFill>
            </a:endParaRPr>
          </a:p>
          <a:p>
            <a:r>
              <a:rPr lang="en-US" sz="1200" dirty="0" smtClean="0">
                <a:solidFill>
                  <a:schemeClr val="bg1"/>
                </a:solidFill>
              </a:rPr>
              <a:t>Francis</a:t>
            </a:r>
            <a:r>
              <a:rPr lang="en-US" sz="1200" dirty="0">
                <a:solidFill>
                  <a:schemeClr val="bg1"/>
                </a:solidFill>
              </a:rPr>
              <a:t>, C., et al. “</a:t>
            </a:r>
            <a:r>
              <a:rPr lang="en-US" sz="1200" dirty="0" err="1">
                <a:solidFill>
                  <a:schemeClr val="bg1"/>
                </a:solidFill>
              </a:rPr>
              <a:t>Agroecology</a:t>
            </a:r>
            <a:r>
              <a:rPr lang="en-US" sz="1200" dirty="0">
                <a:solidFill>
                  <a:schemeClr val="bg1"/>
                </a:solidFill>
              </a:rPr>
              <a:t>: The Ecology of Food Systems.” </a:t>
            </a:r>
            <a:r>
              <a:rPr lang="en-US" sz="1200" i="1" dirty="0">
                <a:solidFill>
                  <a:schemeClr val="bg1"/>
                </a:solidFill>
              </a:rPr>
              <a:t>Journal of Sustainable Agriculture</a:t>
            </a:r>
            <a:r>
              <a:rPr lang="en-US" sz="1200" dirty="0">
                <a:solidFill>
                  <a:schemeClr val="bg1"/>
                </a:solidFill>
              </a:rPr>
              <a:t>, vol. 22, no. 3, July 2003. 26 </a:t>
            </a:r>
          </a:p>
          <a:p>
            <a:endParaRPr lang="fr-FR"/>
          </a:p>
        </p:txBody>
      </p:sp>
    </p:spTree>
    <p:extLst>
      <p:ext uri="{BB962C8B-B14F-4D97-AF65-F5344CB8AC3E}">
        <p14:creationId xmlns:p14="http://schemas.microsoft.com/office/powerpoint/2010/main" val="3385876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11"/>
          <p:cNvSpPr/>
          <p:nvPr/>
        </p:nvSpPr>
        <p:spPr>
          <a:xfrm>
            <a:off x="0" y="0"/>
            <a:ext cx="12191999"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p11"/>
          <p:cNvSpPr txBox="1"/>
          <p:nvPr/>
        </p:nvSpPr>
        <p:spPr>
          <a:xfrm>
            <a:off x="2872449" y="83444"/>
            <a:ext cx="644709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fr-FR" sz="4800" b="1" i="0" u="none" strike="noStrike" cap="none" dirty="0" smtClean="0">
                <a:solidFill>
                  <a:srgbClr val="68BB4F"/>
                </a:solidFill>
                <a:latin typeface="Montserrat Medium"/>
                <a:ea typeface="Montserrat Medium"/>
                <a:cs typeface="Montserrat Medium"/>
                <a:sym typeface="Montserrat Medium"/>
              </a:rPr>
              <a:t>Bibliographie</a:t>
            </a:r>
          </a:p>
        </p:txBody>
      </p:sp>
      <p:sp>
        <p:nvSpPr>
          <p:cNvPr id="2" name="ZoneTexte 1"/>
          <p:cNvSpPr txBox="1"/>
          <p:nvPr/>
        </p:nvSpPr>
        <p:spPr>
          <a:xfrm>
            <a:off x="406400" y="914400"/>
            <a:ext cx="11582400" cy="5478423"/>
          </a:xfrm>
          <a:prstGeom prst="rect">
            <a:avLst/>
          </a:prstGeom>
          <a:noFill/>
        </p:spPr>
        <p:txBody>
          <a:bodyPr wrap="square" rtlCol="0">
            <a:spAutoFit/>
          </a:bodyPr>
          <a:lstStyle/>
          <a:p>
            <a:r>
              <a:rPr lang="en-US" sz="1200">
                <a:solidFill>
                  <a:schemeClr val="bg1"/>
                </a:solidFill>
              </a:rPr>
              <a:t>Gargano, Giuseppe , et al. </a:t>
            </a:r>
            <a:r>
              <a:rPr lang="en-US" sz="1200" dirty="0">
                <a:solidFill>
                  <a:schemeClr val="bg1"/>
                </a:solidFill>
              </a:rPr>
              <a:t>“The </a:t>
            </a:r>
            <a:r>
              <a:rPr lang="en-US" sz="1200" dirty="0" err="1">
                <a:solidFill>
                  <a:schemeClr val="bg1"/>
                </a:solidFill>
              </a:rPr>
              <a:t>Agroecological</a:t>
            </a:r>
            <a:r>
              <a:rPr lang="en-US" sz="1200" dirty="0">
                <a:solidFill>
                  <a:schemeClr val="bg1"/>
                </a:solidFill>
              </a:rPr>
              <a:t> Approach as a Model for Multifunctional Agriculture and Farming towards the European Green </a:t>
            </a:r>
            <a:r>
              <a:rPr lang="en-US" sz="1200" dirty="0" smtClean="0">
                <a:solidFill>
                  <a:schemeClr val="bg1"/>
                </a:solidFill>
              </a:rPr>
              <a:t>Deal </a:t>
            </a:r>
            <a:r>
              <a:rPr lang="en-US" sz="1200" dirty="0">
                <a:solidFill>
                  <a:schemeClr val="bg1"/>
                </a:solidFill>
              </a:rPr>
              <a:t>2030—Some Evidence from the Italian Experience.” </a:t>
            </a:r>
            <a:r>
              <a:rPr lang="en-US" sz="1200" i="1" dirty="0">
                <a:solidFill>
                  <a:schemeClr val="bg1"/>
                </a:solidFill>
              </a:rPr>
              <a:t>Sustainability</a:t>
            </a:r>
            <a:r>
              <a:rPr lang="en-US" sz="1200" dirty="0">
                <a:solidFill>
                  <a:schemeClr val="bg1"/>
                </a:solidFill>
              </a:rPr>
              <a:t>, vol. 13, no. 2215, 2021. </a:t>
            </a:r>
          </a:p>
          <a:p>
            <a:endParaRPr lang="fr-FR" sz="1200" smtClean="0">
              <a:solidFill>
                <a:schemeClr val="bg1"/>
              </a:solidFill>
            </a:endParaRPr>
          </a:p>
          <a:p>
            <a:r>
              <a:rPr lang="fr-FR" sz="1200" dirty="0" smtClean="0">
                <a:solidFill>
                  <a:schemeClr val="bg1"/>
                </a:solidFill>
              </a:rPr>
              <a:t>Hervieu</a:t>
            </a:r>
            <a:r>
              <a:rPr lang="fr-FR" sz="1200" dirty="0">
                <a:solidFill>
                  <a:schemeClr val="bg1"/>
                </a:solidFill>
              </a:rPr>
              <a:t>, Bertrand. “La Multifonctionnalité de l’Agriculture : Genèse et Fondements d’Une Nouvelle Approche Conceptuelle de l’Activité Agricole.” </a:t>
            </a:r>
            <a:r>
              <a:rPr lang="fr-FR" sz="1200" i="1" dirty="0" smtClean="0">
                <a:solidFill>
                  <a:schemeClr val="bg1"/>
                </a:solidFill>
              </a:rPr>
              <a:t>Cahiers </a:t>
            </a:r>
            <a:r>
              <a:rPr lang="fr-FR" sz="1200" i="1" dirty="0">
                <a:solidFill>
                  <a:schemeClr val="bg1"/>
                </a:solidFill>
              </a:rPr>
              <a:t>Agricultures</a:t>
            </a:r>
            <a:r>
              <a:rPr lang="fr-FR" sz="1200" dirty="0">
                <a:solidFill>
                  <a:schemeClr val="bg1"/>
                </a:solidFill>
              </a:rPr>
              <a:t>, vol. 11, 2002, pp. 415–419. </a:t>
            </a:r>
          </a:p>
          <a:p>
            <a:endParaRPr lang="en-US" sz="1200" smtClean="0">
              <a:solidFill>
                <a:schemeClr val="bg1"/>
              </a:solidFill>
            </a:endParaRPr>
          </a:p>
          <a:p>
            <a:r>
              <a:rPr lang="en-US" sz="1200" dirty="0" smtClean="0">
                <a:solidFill>
                  <a:schemeClr val="bg1"/>
                </a:solidFill>
              </a:rPr>
              <a:t>IFOAM </a:t>
            </a:r>
            <a:r>
              <a:rPr lang="en-US" sz="1200" dirty="0">
                <a:solidFill>
                  <a:schemeClr val="bg1"/>
                </a:solidFill>
              </a:rPr>
              <a:t>(International Federation of Organic Agriculture Movements). “Petit Guide des SPG”. IFOAM, 2008. </a:t>
            </a:r>
          </a:p>
          <a:p>
            <a:endParaRPr lang="fr-FR" sz="1200" smtClean="0">
              <a:solidFill>
                <a:schemeClr val="bg1"/>
              </a:solidFill>
            </a:endParaRPr>
          </a:p>
          <a:p>
            <a:r>
              <a:rPr lang="fr-FR" sz="1200" dirty="0" smtClean="0">
                <a:solidFill>
                  <a:schemeClr val="bg1"/>
                </a:solidFill>
              </a:rPr>
              <a:t>Laurent</a:t>
            </a:r>
            <a:r>
              <a:rPr lang="fr-FR" sz="1200" dirty="0">
                <a:solidFill>
                  <a:schemeClr val="bg1"/>
                </a:solidFill>
              </a:rPr>
              <a:t>, Catherine et </a:t>
            </a:r>
            <a:r>
              <a:rPr lang="fr-FR" sz="1200" dirty="0" err="1">
                <a:solidFill>
                  <a:schemeClr val="bg1"/>
                </a:solidFill>
              </a:rPr>
              <a:t>Mouriaux</a:t>
            </a:r>
            <a:r>
              <a:rPr lang="fr-FR" sz="1200" dirty="0">
                <a:solidFill>
                  <a:schemeClr val="bg1"/>
                </a:solidFill>
              </a:rPr>
              <a:t> , Marie-Françoise. “La Multifonctionnalité Agricole Dans Le Champ de La Pluriactivité”. Vol. 59, Oct. 1999, pp. 1</a:t>
            </a:r>
            <a:r>
              <a:rPr lang="fr-FR" sz="1200" dirty="0" smtClean="0">
                <a:solidFill>
                  <a:schemeClr val="bg1"/>
                </a:solidFill>
              </a:rPr>
              <a:t>–	10</a:t>
            </a:r>
            <a:r>
              <a:rPr lang="fr-FR" sz="1200" dirty="0">
                <a:solidFill>
                  <a:schemeClr val="bg1"/>
                </a:solidFill>
              </a:rPr>
              <a:t>. </a:t>
            </a:r>
          </a:p>
          <a:p>
            <a:endParaRPr lang="fr-FR" sz="1200" dirty="0" smtClean="0">
              <a:solidFill>
                <a:schemeClr val="bg1"/>
              </a:solidFill>
            </a:endParaRPr>
          </a:p>
          <a:p>
            <a:r>
              <a:rPr lang="fr-FR" sz="1200" dirty="0" smtClean="0">
                <a:solidFill>
                  <a:schemeClr val="bg1"/>
                </a:solidFill>
              </a:rPr>
              <a:t>Martin</a:t>
            </a:r>
            <a:r>
              <a:rPr lang="fr-FR" sz="1200" dirty="0">
                <a:solidFill>
                  <a:schemeClr val="bg1"/>
                </a:solidFill>
              </a:rPr>
              <a:t>, Tristan. “L’urine Humaine En Agriculture : Des Filières Variées Pour Contribuer à Une Fertilisation Azotée Durable”. 2020. </a:t>
            </a:r>
          </a:p>
          <a:p>
            <a:endParaRPr lang="fr-FR" sz="1200" dirty="0" smtClean="0">
              <a:solidFill>
                <a:schemeClr val="bg1"/>
              </a:solidFill>
            </a:endParaRPr>
          </a:p>
          <a:p>
            <a:r>
              <a:rPr lang="fr-FR" sz="1200" dirty="0" err="1" smtClean="0">
                <a:solidFill>
                  <a:schemeClr val="bg1"/>
                </a:solidFill>
              </a:rPr>
              <a:t>Mondy</a:t>
            </a:r>
            <a:r>
              <a:rPr lang="fr-FR" sz="1200" dirty="0">
                <a:solidFill>
                  <a:schemeClr val="bg1"/>
                </a:solidFill>
              </a:rPr>
              <a:t>, Bernard. “Agriculture de Services et Évolution Du Métier D’agriculteur.” </a:t>
            </a:r>
            <a:r>
              <a:rPr lang="fr-FR" sz="1200" i="1" dirty="0">
                <a:solidFill>
                  <a:schemeClr val="bg1"/>
                </a:solidFill>
              </a:rPr>
              <a:t>POUR</a:t>
            </a:r>
            <a:r>
              <a:rPr lang="fr-FR" sz="1200" dirty="0">
                <a:solidFill>
                  <a:schemeClr val="bg1"/>
                </a:solidFill>
              </a:rPr>
              <a:t>, no. 221, Apr. 2014, pp. 89–96. </a:t>
            </a:r>
          </a:p>
          <a:p>
            <a:endParaRPr lang="fr-FR" sz="1200" dirty="0" smtClean="0">
              <a:solidFill>
                <a:schemeClr val="bg1"/>
              </a:solidFill>
            </a:endParaRPr>
          </a:p>
          <a:p>
            <a:r>
              <a:rPr lang="fr-FR" sz="1200" dirty="0" smtClean="0">
                <a:solidFill>
                  <a:schemeClr val="bg1"/>
                </a:solidFill>
              </a:rPr>
              <a:t>Parent</a:t>
            </a:r>
            <a:r>
              <a:rPr lang="fr-FR" sz="1200" dirty="0">
                <a:solidFill>
                  <a:schemeClr val="bg1"/>
                </a:solidFill>
              </a:rPr>
              <a:t>, Diane. “D’une Agriculture Productiviste En Rupture Avec Le Territoire à Une Agriculture Durable Complice Du Milieu Rural.” </a:t>
            </a:r>
            <a:r>
              <a:rPr lang="fr-FR" sz="1200" i="1" dirty="0" err="1">
                <a:solidFill>
                  <a:schemeClr val="bg1"/>
                </a:solidFill>
              </a:rPr>
              <a:t>Téoros</a:t>
            </a:r>
            <a:r>
              <a:rPr lang="fr-FR" sz="1200" dirty="0">
                <a:solidFill>
                  <a:schemeClr val="bg1"/>
                </a:solidFill>
              </a:rPr>
              <a:t>, vol. 20, no. 2, 2001, pp. 22–25. </a:t>
            </a:r>
          </a:p>
          <a:p>
            <a:endParaRPr lang="fr-FR" sz="1200" dirty="0" smtClean="0">
              <a:solidFill>
                <a:schemeClr val="bg1"/>
              </a:solidFill>
            </a:endParaRPr>
          </a:p>
          <a:p>
            <a:r>
              <a:rPr lang="fr-FR" sz="1200" dirty="0" smtClean="0">
                <a:solidFill>
                  <a:schemeClr val="bg1"/>
                </a:solidFill>
              </a:rPr>
              <a:t>Perrier-Cornet</a:t>
            </a:r>
            <a:r>
              <a:rPr lang="fr-FR" sz="1200" dirty="0">
                <a:solidFill>
                  <a:schemeClr val="bg1"/>
                </a:solidFill>
              </a:rPr>
              <a:t>, Philippe. “</a:t>
            </a:r>
            <a:r>
              <a:rPr lang="fr-FR" sz="1200" dirty="0" err="1">
                <a:solidFill>
                  <a:schemeClr val="bg1"/>
                </a:solidFill>
              </a:rPr>
              <a:t>Répenser</a:t>
            </a:r>
            <a:r>
              <a:rPr lang="fr-FR" sz="1200" dirty="0">
                <a:solidFill>
                  <a:schemeClr val="bg1"/>
                </a:solidFill>
              </a:rPr>
              <a:t> les campagnes”. Paris, </a:t>
            </a:r>
            <a:r>
              <a:rPr lang="fr-FR" sz="1200" i="1" dirty="0">
                <a:solidFill>
                  <a:schemeClr val="bg1"/>
                </a:solidFill>
              </a:rPr>
              <a:t>Éditions de l’Aube</a:t>
            </a:r>
            <a:r>
              <a:rPr lang="fr-FR" sz="1200" dirty="0">
                <a:solidFill>
                  <a:schemeClr val="bg1"/>
                </a:solidFill>
              </a:rPr>
              <a:t>, 2002.</a:t>
            </a:r>
          </a:p>
          <a:p>
            <a:endParaRPr lang="fr-FR" sz="1200" dirty="0" smtClean="0">
              <a:solidFill>
                <a:schemeClr val="bg1"/>
              </a:solidFill>
            </a:endParaRPr>
          </a:p>
          <a:p>
            <a:r>
              <a:rPr lang="fr-FR" sz="1200" dirty="0" err="1" smtClean="0">
                <a:solidFill>
                  <a:schemeClr val="bg1"/>
                </a:solidFill>
              </a:rPr>
              <a:t>Sivini</a:t>
            </a:r>
            <a:r>
              <a:rPr lang="fr-FR" sz="1200" dirty="0">
                <a:solidFill>
                  <a:schemeClr val="bg1"/>
                </a:solidFill>
              </a:rPr>
              <a:t>, Silvia et Vitale, </a:t>
            </a:r>
            <a:r>
              <a:rPr lang="fr-FR" sz="1200" dirty="0" err="1">
                <a:solidFill>
                  <a:schemeClr val="bg1"/>
                </a:solidFill>
              </a:rPr>
              <a:t>Annamaria</a:t>
            </a:r>
            <a:r>
              <a:rPr lang="fr-FR" sz="1200" dirty="0">
                <a:solidFill>
                  <a:schemeClr val="bg1"/>
                </a:solidFill>
              </a:rPr>
              <a:t>. “</a:t>
            </a:r>
            <a:r>
              <a:rPr lang="fr-FR" sz="1200" dirty="0" err="1">
                <a:solidFill>
                  <a:schemeClr val="bg1"/>
                </a:solidFill>
              </a:rPr>
              <a:t>Multifunctional</a:t>
            </a:r>
            <a:r>
              <a:rPr lang="fr-FR" sz="1200" dirty="0">
                <a:solidFill>
                  <a:schemeClr val="bg1"/>
                </a:solidFill>
              </a:rPr>
              <a:t> and </a:t>
            </a:r>
            <a:r>
              <a:rPr lang="fr-FR" sz="1200" dirty="0" err="1">
                <a:solidFill>
                  <a:schemeClr val="bg1"/>
                </a:solidFill>
              </a:rPr>
              <a:t>Agroecological</a:t>
            </a:r>
            <a:r>
              <a:rPr lang="fr-FR" sz="1200" dirty="0">
                <a:solidFill>
                  <a:schemeClr val="bg1"/>
                </a:solidFill>
              </a:rPr>
              <a:t> Agriculture as </a:t>
            </a:r>
            <a:r>
              <a:rPr lang="fr-FR" sz="1200" dirty="0" err="1">
                <a:solidFill>
                  <a:schemeClr val="bg1"/>
                </a:solidFill>
              </a:rPr>
              <a:t>Pathways</a:t>
            </a:r>
            <a:r>
              <a:rPr lang="fr-FR" sz="1200" dirty="0">
                <a:solidFill>
                  <a:schemeClr val="bg1"/>
                </a:solidFill>
              </a:rPr>
              <a:t> of </a:t>
            </a:r>
            <a:r>
              <a:rPr lang="fr-FR" sz="1200" dirty="0" err="1">
                <a:solidFill>
                  <a:schemeClr val="bg1"/>
                </a:solidFill>
              </a:rPr>
              <a:t>Generational</a:t>
            </a:r>
            <a:r>
              <a:rPr lang="fr-FR" sz="1200" dirty="0">
                <a:solidFill>
                  <a:schemeClr val="bg1"/>
                </a:solidFill>
              </a:rPr>
              <a:t> </a:t>
            </a:r>
            <a:r>
              <a:rPr lang="fr-FR" sz="1200" dirty="0" err="1">
                <a:solidFill>
                  <a:schemeClr val="bg1"/>
                </a:solidFill>
              </a:rPr>
              <a:t>Renewal</a:t>
            </a:r>
            <a:r>
              <a:rPr lang="fr-FR" sz="1200" dirty="0">
                <a:solidFill>
                  <a:schemeClr val="bg1"/>
                </a:solidFill>
              </a:rPr>
              <a:t> in </a:t>
            </a:r>
            <a:r>
              <a:rPr lang="fr-FR" sz="1200" dirty="0" err="1">
                <a:solidFill>
                  <a:schemeClr val="bg1"/>
                </a:solidFill>
              </a:rPr>
              <a:t>Italian</a:t>
            </a:r>
            <a:r>
              <a:rPr lang="fr-FR" sz="1200" dirty="0">
                <a:solidFill>
                  <a:schemeClr val="bg1"/>
                </a:solidFill>
              </a:rPr>
              <a:t> Rural Areas.” </a:t>
            </a:r>
            <a:r>
              <a:rPr lang="fr-FR" sz="1200" i="1" dirty="0" err="1">
                <a:solidFill>
                  <a:schemeClr val="bg1"/>
                </a:solidFill>
              </a:rPr>
              <a:t>Sustainability</a:t>
            </a:r>
            <a:r>
              <a:rPr lang="fr-FR" sz="1200" dirty="0">
                <a:solidFill>
                  <a:schemeClr val="bg1"/>
                </a:solidFill>
              </a:rPr>
              <a:t>, vol. 15, no. 5990, 2023. </a:t>
            </a:r>
          </a:p>
          <a:p>
            <a:endParaRPr lang="en-US" sz="1200" smtClean="0">
              <a:solidFill>
                <a:schemeClr val="bg1"/>
              </a:solidFill>
            </a:endParaRPr>
          </a:p>
          <a:p>
            <a:r>
              <a:rPr lang="en-US" sz="1200" dirty="0" err="1" smtClean="0">
                <a:solidFill>
                  <a:schemeClr val="bg1"/>
                </a:solidFill>
              </a:rPr>
              <a:t>Smeds</a:t>
            </a:r>
            <a:r>
              <a:rPr lang="en-US" sz="1200" dirty="0">
                <a:solidFill>
                  <a:schemeClr val="bg1"/>
                </a:solidFill>
              </a:rPr>
              <a:t>, Pia. “Farm Education – Sustainability, Food and Education.” </a:t>
            </a:r>
            <a:r>
              <a:rPr lang="en-US" sz="1200" i="1" dirty="0">
                <a:solidFill>
                  <a:schemeClr val="bg1"/>
                </a:solidFill>
              </a:rPr>
              <a:t>Natural </a:t>
            </a:r>
            <a:r>
              <a:rPr lang="en-US" sz="1200" i="1" dirty="0" err="1">
                <a:solidFill>
                  <a:schemeClr val="bg1"/>
                </a:solidFill>
              </a:rPr>
              <a:t>Ressources</a:t>
            </a:r>
            <a:r>
              <a:rPr lang="en-US" sz="1200" i="1" dirty="0">
                <a:solidFill>
                  <a:schemeClr val="bg1"/>
                </a:solidFill>
              </a:rPr>
              <a:t> and </a:t>
            </a:r>
            <a:r>
              <a:rPr lang="en-US" sz="1200" i="1" dirty="0" err="1">
                <a:solidFill>
                  <a:schemeClr val="bg1"/>
                </a:solidFill>
              </a:rPr>
              <a:t>Bioeconomy</a:t>
            </a:r>
            <a:r>
              <a:rPr lang="en-US" sz="1200" i="1" dirty="0">
                <a:solidFill>
                  <a:schemeClr val="bg1"/>
                </a:solidFill>
              </a:rPr>
              <a:t> Studies</a:t>
            </a:r>
            <a:r>
              <a:rPr lang="en-US" sz="1200" dirty="0">
                <a:solidFill>
                  <a:schemeClr val="bg1"/>
                </a:solidFill>
              </a:rPr>
              <a:t>, vol. 61, 2017. </a:t>
            </a:r>
          </a:p>
          <a:p>
            <a:endParaRPr lang="fr-FR" sz="1200" smtClean="0">
              <a:solidFill>
                <a:schemeClr val="bg1"/>
              </a:solidFill>
            </a:endParaRPr>
          </a:p>
          <a:p>
            <a:r>
              <a:rPr lang="fr-FR" sz="1200" dirty="0" err="1" smtClean="0">
                <a:solidFill>
                  <a:schemeClr val="bg1"/>
                </a:solidFill>
              </a:rPr>
              <a:t>Terrieux</a:t>
            </a:r>
            <a:r>
              <a:rPr lang="fr-FR" sz="1200" dirty="0">
                <a:solidFill>
                  <a:schemeClr val="bg1"/>
                </a:solidFill>
              </a:rPr>
              <a:t>, </a:t>
            </a:r>
            <a:r>
              <a:rPr lang="fr-FR" sz="1200" dirty="0" err="1">
                <a:solidFill>
                  <a:schemeClr val="bg1"/>
                </a:solidFill>
              </a:rPr>
              <a:t>Agnes</a:t>
            </a:r>
            <a:r>
              <a:rPr lang="fr-FR" sz="1200" dirty="0">
                <a:solidFill>
                  <a:schemeClr val="bg1"/>
                </a:solidFill>
              </a:rPr>
              <a:t> et </a:t>
            </a:r>
            <a:r>
              <a:rPr lang="fr-FR" sz="1200" dirty="0" err="1">
                <a:solidFill>
                  <a:schemeClr val="bg1"/>
                </a:solidFill>
              </a:rPr>
              <a:t>Mondy</a:t>
            </a:r>
            <a:r>
              <a:rPr lang="fr-FR" sz="1200" dirty="0">
                <a:solidFill>
                  <a:schemeClr val="bg1"/>
                </a:solidFill>
              </a:rPr>
              <a:t>, Bernard. “Concevoir Un Nouveau Référentiel Métier, Cas Du Paysan, Accueillant, Aménageur.” </a:t>
            </a:r>
            <a:r>
              <a:rPr lang="fr-FR" sz="1200" i="1" dirty="0">
                <a:solidFill>
                  <a:schemeClr val="bg1"/>
                </a:solidFill>
              </a:rPr>
              <a:t>Savoir et Savoir-Faire Paysan</a:t>
            </a:r>
            <a:r>
              <a:rPr lang="fr-FR" sz="1200" dirty="0">
                <a:solidFill>
                  <a:schemeClr val="bg1"/>
                </a:solidFill>
              </a:rPr>
              <a:t>, Nov. 2020, pp. 1–10. </a:t>
            </a:r>
          </a:p>
          <a:p>
            <a:endParaRPr lang="fr-FR" sz="1200" dirty="0" smtClean="0">
              <a:solidFill>
                <a:schemeClr val="bg1"/>
              </a:solidFill>
            </a:endParaRPr>
          </a:p>
          <a:p>
            <a:r>
              <a:rPr lang="fr-FR" sz="1200" dirty="0" err="1" smtClean="0">
                <a:solidFill>
                  <a:schemeClr val="bg1"/>
                </a:solidFill>
              </a:rPr>
              <a:t>Wegner</a:t>
            </a:r>
            <a:r>
              <a:rPr lang="fr-FR" sz="1200" dirty="0">
                <a:solidFill>
                  <a:schemeClr val="bg1"/>
                </a:solidFill>
              </a:rPr>
              <a:t>, </a:t>
            </a:r>
            <a:r>
              <a:rPr lang="fr-FR" sz="1200" dirty="0" err="1">
                <a:solidFill>
                  <a:schemeClr val="bg1"/>
                </a:solidFill>
              </a:rPr>
              <a:t>Claas</a:t>
            </a:r>
            <a:r>
              <a:rPr lang="fr-FR" sz="1200" dirty="0">
                <a:solidFill>
                  <a:schemeClr val="bg1"/>
                </a:solidFill>
              </a:rPr>
              <a:t> , et al. “</a:t>
            </a:r>
            <a:r>
              <a:rPr lang="fr-FR" sz="1200" dirty="0" err="1">
                <a:solidFill>
                  <a:schemeClr val="bg1"/>
                </a:solidFill>
              </a:rPr>
              <a:t>Environmental</a:t>
            </a:r>
            <a:r>
              <a:rPr lang="fr-FR" sz="1200" dirty="0">
                <a:solidFill>
                  <a:schemeClr val="bg1"/>
                </a:solidFill>
              </a:rPr>
              <a:t> Education and </a:t>
            </a:r>
            <a:r>
              <a:rPr lang="fr-FR" sz="1200" dirty="0" err="1">
                <a:solidFill>
                  <a:schemeClr val="bg1"/>
                </a:solidFill>
              </a:rPr>
              <a:t>Educational</a:t>
            </a:r>
            <a:r>
              <a:rPr lang="fr-FR" sz="1200" dirty="0">
                <a:solidFill>
                  <a:schemeClr val="bg1"/>
                </a:solidFill>
              </a:rPr>
              <a:t> </a:t>
            </a:r>
            <a:r>
              <a:rPr lang="fr-FR" sz="1200" dirty="0" err="1">
                <a:solidFill>
                  <a:schemeClr val="bg1"/>
                </a:solidFill>
              </a:rPr>
              <a:t>Farms</a:t>
            </a:r>
            <a:r>
              <a:rPr lang="fr-FR" sz="1200" dirty="0">
                <a:solidFill>
                  <a:schemeClr val="bg1"/>
                </a:solidFill>
              </a:rPr>
              <a:t>: A </a:t>
            </a:r>
            <a:r>
              <a:rPr lang="fr-FR" sz="1200" dirty="0" err="1">
                <a:solidFill>
                  <a:schemeClr val="bg1"/>
                </a:solidFill>
              </a:rPr>
              <a:t>German</a:t>
            </a:r>
            <a:r>
              <a:rPr lang="fr-FR" sz="1200" dirty="0">
                <a:solidFill>
                  <a:schemeClr val="bg1"/>
                </a:solidFill>
              </a:rPr>
              <a:t> Concept”. 2016. </a:t>
            </a:r>
          </a:p>
          <a:p>
            <a:endParaRPr lang="fr-FR" dirty="0"/>
          </a:p>
        </p:txBody>
      </p:sp>
    </p:spTree>
    <p:extLst>
      <p:ext uri="{BB962C8B-B14F-4D97-AF65-F5344CB8AC3E}">
        <p14:creationId xmlns:p14="http://schemas.microsoft.com/office/powerpoint/2010/main" val="765377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p:nvPr/>
        </p:nvSpPr>
        <p:spPr>
          <a:xfrm>
            <a:off x="4195383" y="4585607"/>
            <a:ext cx="7287491" cy="205410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25"/>
          <p:cNvSpPr/>
          <p:nvPr/>
        </p:nvSpPr>
        <p:spPr>
          <a:xfrm>
            <a:off x="0" y="0"/>
            <a:ext cx="3500709"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3"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14" name="Google Shape;114;p25"/>
          <p:cNvPicPr preferRelativeResize="0"/>
          <p:nvPr/>
        </p:nvPicPr>
        <p:blipFill rotWithShape="1">
          <a:blip r:embed="rId3">
            <a:alphaModFix/>
          </a:blip>
          <a:srcRect/>
          <a:stretch/>
        </p:blipFill>
        <p:spPr>
          <a:xfrm>
            <a:off x="163856" y="6057596"/>
            <a:ext cx="633501" cy="633502"/>
          </a:xfrm>
          <a:prstGeom prst="rect">
            <a:avLst/>
          </a:prstGeom>
          <a:noFill/>
          <a:ln>
            <a:noFill/>
          </a:ln>
        </p:spPr>
      </p:pic>
      <p:sp>
        <p:nvSpPr>
          <p:cNvPr id="115" name="Google Shape;115;p25"/>
          <p:cNvSpPr txBox="1"/>
          <p:nvPr/>
        </p:nvSpPr>
        <p:spPr>
          <a:xfrm>
            <a:off x="277159" y="384851"/>
            <a:ext cx="2940603" cy="32623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smtClean="0">
                <a:solidFill>
                  <a:srgbClr val="68BB4F"/>
                </a:solidFill>
                <a:latin typeface="Montserrat Medium"/>
                <a:ea typeface="Montserrat Medium"/>
                <a:cs typeface="Montserrat Medium"/>
                <a:sym typeface="Montserrat Medium"/>
              </a:rPr>
              <a:t>1.1 Le </a:t>
            </a:r>
            <a:r>
              <a:rPr lang="fr-FR" sz="4000" b="1" i="0" u="none" strike="noStrike" cap="none" dirty="0">
                <a:solidFill>
                  <a:srgbClr val="68BB4F"/>
                </a:solidFill>
                <a:latin typeface="Montserrat Medium"/>
                <a:ea typeface="Montserrat Medium"/>
                <a:cs typeface="Montserrat Medium"/>
                <a:sym typeface="Montserrat Medium"/>
              </a:rPr>
              <a:t>réseau </a:t>
            </a:r>
            <a:r>
              <a:rPr lang="fr-FR" sz="4000" b="1" i="0" u="none" strike="noStrike" cap="none" dirty="0" smtClean="0">
                <a:solidFill>
                  <a:srgbClr val="68BB4F"/>
                </a:solidFill>
                <a:latin typeface="Montserrat Medium"/>
                <a:ea typeface="Montserrat Medium"/>
                <a:cs typeface="Montserrat Medium"/>
                <a:sym typeface="Montserrat Medium"/>
              </a:rPr>
              <a:t>Accueil </a:t>
            </a:r>
          </a:p>
          <a:p>
            <a:pPr marL="0" marR="0" lvl="0" indent="0" algn="l" rtl="0">
              <a:lnSpc>
                <a:spcPct val="100000"/>
              </a:lnSpc>
              <a:spcBef>
                <a:spcPts val="0"/>
              </a:spcBef>
              <a:spcAft>
                <a:spcPts val="0"/>
              </a:spcAft>
              <a:buClr>
                <a:srgbClr val="000000"/>
              </a:buClr>
              <a:buSzPts val="4000"/>
              <a:buFont typeface="Arial"/>
              <a:buNone/>
            </a:pPr>
            <a:r>
              <a:rPr lang="fr-FR" sz="4000" b="1" dirty="0" smtClean="0">
                <a:solidFill>
                  <a:srgbClr val="68BB4F"/>
                </a:solidFill>
                <a:latin typeface="Montserrat Medium"/>
                <a:ea typeface="Montserrat Medium"/>
                <a:cs typeface="Montserrat Medium"/>
                <a:sym typeface="Montserrat Medium"/>
              </a:rPr>
              <a:t>Paysan</a:t>
            </a:r>
          </a:p>
          <a:p>
            <a:pPr marL="0" marR="0" lvl="0" indent="0" algn="l" rtl="0">
              <a:lnSpc>
                <a:spcPct val="100000"/>
              </a:lnSpc>
              <a:spcBef>
                <a:spcPts val="0"/>
              </a:spcBef>
              <a:spcAft>
                <a:spcPts val="0"/>
              </a:spcAft>
              <a:buClr>
                <a:srgbClr val="000000"/>
              </a:buClr>
              <a:buSzPts val="4000"/>
              <a:buFont typeface="Arial"/>
              <a:buNone/>
            </a:pPr>
            <a:endParaRPr lang="fr-FR" sz="2000" b="1" i="0" u="none" strike="noStrike" cap="none" dirty="0" smtClean="0">
              <a:solidFill>
                <a:srgbClr val="68BB4F"/>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4000"/>
              <a:buFont typeface="Arial"/>
              <a:buNone/>
            </a:pPr>
            <a:r>
              <a:rPr lang="fr-FR" sz="2600" b="1" i="0" u="none" strike="noStrike" cap="none" dirty="0" smtClean="0">
                <a:solidFill>
                  <a:srgbClr val="68BB4F"/>
                </a:solidFill>
                <a:latin typeface="Montserrat Medium"/>
                <a:ea typeface="Montserrat Medium"/>
                <a:cs typeface="Montserrat Medium"/>
                <a:sym typeface="Montserrat Medium"/>
              </a:rPr>
              <a:t>En bref</a:t>
            </a:r>
            <a:endParaRPr sz="2600" b="1" i="0" u="none" strike="noStrike" cap="none" dirty="0">
              <a:solidFill>
                <a:srgbClr val="68BB4F"/>
              </a:solidFill>
              <a:latin typeface="Montserrat Medium"/>
              <a:ea typeface="Montserrat Medium"/>
              <a:cs typeface="Montserrat Medium"/>
              <a:sym typeface="Montserrat Medium"/>
            </a:endParaRPr>
          </a:p>
        </p:txBody>
      </p:sp>
      <p:sp>
        <p:nvSpPr>
          <p:cNvPr id="116" name="Google Shape;116;p25"/>
          <p:cNvSpPr txBox="1"/>
          <p:nvPr/>
        </p:nvSpPr>
        <p:spPr>
          <a:xfrm>
            <a:off x="3875107" y="150374"/>
            <a:ext cx="7890799"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endParaRPr sz="1400" b="0" i="0" u="none" strike="noStrike" cap="none" dirty="0">
              <a:solidFill>
                <a:srgbClr val="000000"/>
              </a:solidFill>
              <a:latin typeface="Montserrat"/>
              <a:ea typeface="Montserrat"/>
              <a:cs typeface="Montserrat"/>
              <a:sym typeface="Montserrat"/>
            </a:endParaRPr>
          </a:p>
          <a:p>
            <a:pPr marL="0" lvl="0" indent="0" algn="ctr" rtl="0">
              <a:spcBef>
                <a:spcPts val="0"/>
              </a:spcBef>
              <a:spcAft>
                <a:spcPts val="0"/>
              </a:spcAft>
              <a:buClr>
                <a:schemeClr val="dk1"/>
              </a:buClr>
              <a:buFont typeface="Arial"/>
              <a:buNone/>
            </a:pPr>
            <a:r>
              <a:rPr lang="fr-FR" dirty="0">
                <a:solidFill>
                  <a:srgbClr val="1F3864"/>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Accueil Paysan </a:t>
            </a:r>
            <a:r>
              <a:rPr lang="fr-FR" dirty="0">
                <a:solidFill>
                  <a:schemeClr val="dk1"/>
                </a:solidFill>
                <a:latin typeface="Montserrat"/>
                <a:ea typeface="Montserrat"/>
                <a:cs typeface="Montserrat"/>
                <a:sym typeface="Montserrat"/>
              </a:rPr>
              <a:t>rassemble des </a:t>
            </a:r>
            <a:r>
              <a:rPr lang="fr-FR" b="1" dirty="0" err="1">
                <a:solidFill>
                  <a:schemeClr val="dk1"/>
                </a:solidFill>
                <a:latin typeface="Montserrat"/>
                <a:ea typeface="Montserrat"/>
                <a:cs typeface="Montserrat"/>
                <a:sym typeface="Montserrat"/>
              </a:rPr>
              <a:t>paysan·nes</a:t>
            </a:r>
            <a:r>
              <a:rPr lang="fr-FR" b="1" dirty="0">
                <a:solidFill>
                  <a:schemeClr val="dk1"/>
                </a:solidFill>
                <a:latin typeface="Montserrat"/>
                <a:ea typeface="Montserrat"/>
                <a:cs typeface="Montserrat"/>
                <a:sym typeface="Montserrat"/>
              </a:rPr>
              <a:t>, </a:t>
            </a:r>
            <a:r>
              <a:rPr lang="fr-FR" b="1" dirty="0" err="1">
                <a:solidFill>
                  <a:schemeClr val="dk1"/>
                </a:solidFill>
                <a:latin typeface="Montserrat"/>
                <a:ea typeface="Montserrat"/>
                <a:cs typeface="Montserrat"/>
                <a:sym typeface="Montserrat"/>
              </a:rPr>
              <a:t>accueillant·es</a:t>
            </a:r>
            <a:r>
              <a:rPr lang="fr-FR" b="1" dirty="0">
                <a:solidFill>
                  <a:schemeClr val="dk1"/>
                </a:solidFill>
                <a:latin typeface="Montserrat"/>
                <a:ea typeface="Montserrat"/>
                <a:cs typeface="Montserrat"/>
                <a:sym typeface="Montserrat"/>
              </a:rPr>
              <a:t>, </a:t>
            </a:r>
            <a:r>
              <a:rPr lang="fr-FR" b="1" dirty="0" err="1">
                <a:solidFill>
                  <a:schemeClr val="dk1"/>
                </a:solidFill>
                <a:latin typeface="Montserrat"/>
                <a:ea typeface="Montserrat"/>
                <a:cs typeface="Montserrat"/>
                <a:sym typeface="Montserrat"/>
              </a:rPr>
              <a:t>aménageur·euses</a:t>
            </a:r>
            <a:r>
              <a:rPr lang="fr-FR" b="1" dirty="0">
                <a:solidFill>
                  <a:schemeClr val="dk1"/>
                </a:solidFill>
                <a:latin typeface="Montserrat"/>
                <a:ea typeface="Montserrat"/>
                <a:cs typeface="Montserrat"/>
                <a:sym typeface="Montserrat"/>
              </a:rPr>
              <a:t> </a:t>
            </a:r>
            <a:r>
              <a:rPr lang="fr-FR" dirty="0">
                <a:solidFill>
                  <a:schemeClr val="dk1"/>
                </a:solidFill>
                <a:latin typeface="Montserrat"/>
                <a:ea typeface="Montserrat"/>
                <a:cs typeface="Montserrat"/>
                <a:sym typeface="Montserrat"/>
              </a:rPr>
              <a:t>et </a:t>
            </a:r>
            <a:r>
              <a:rPr lang="fr-FR" dirty="0" err="1">
                <a:solidFill>
                  <a:schemeClr val="dk1"/>
                </a:solidFill>
                <a:latin typeface="Montserrat"/>
                <a:ea typeface="Montserrat"/>
                <a:cs typeface="Montserrat"/>
                <a:sym typeface="Montserrat"/>
              </a:rPr>
              <a:t>citoyen·nes</a:t>
            </a:r>
            <a:r>
              <a:rPr lang="fr-FR" dirty="0">
                <a:solidFill>
                  <a:schemeClr val="dk1"/>
                </a:solidFill>
                <a:latin typeface="Montserrat"/>
                <a:ea typeface="Montserrat"/>
                <a:cs typeface="Montserrat"/>
                <a:sym typeface="Montserrat"/>
              </a:rPr>
              <a:t> qui adhèrent et défendent un </a:t>
            </a:r>
            <a:r>
              <a:rPr lang="fr-FR" b="1" dirty="0">
                <a:solidFill>
                  <a:schemeClr val="dk1"/>
                </a:solidFill>
                <a:latin typeface="Montserrat"/>
                <a:ea typeface="Montserrat"/>
                <a:cs typeface="Montserrat"/>
                <a:sym typeface="Montserrat"/>
              </a:rPr>
              <a:t>projet de société basé sur l’échange, la solidarité et le partage</a:t>
            </a:r>
            <a:r>
              <a:rPr lang="fr-FR" dirty="0">
                <a:solidFill>
                  <a:schemeClr val="dk1"/>
                </a:solidFill>
                <a:latin typeface="Montserrat"/>
                <a:ea typeface="Montserrat"/>
                <a:cs typeface="Montserrat"/>
                <a:sym typeface="Montserrat"/>
              </a:rPr>
              <a:t> en s’appuyant sur les valeurs de l’</a:t>
            </a:r>
            <a:r>
              <a:rPr lang="fr-FR" b="1" dirty="0">
                <a:solidFill>
                  <a:schemeClr val="dk1"/>
                </a:solidFill>
                <a:latin typeface="Montserrat"/>
                <a:ea typeface="Montserrat"/>
                <a:cs typeface="Montserrat"/>
                <a:sym typeface="Montserrat"/>
              </a:rPr>
              <a:t>agriculture paysanne</a:t>
            </a:r>
            <a:r>
              <a:rPr lang="fr-FR" dirty="0">
                <a:solidFill>
                  <a:schemeClr val="dk1"/>
                </a:solidFill>
                <a:latin typeface="Montserrat"/>
                <a:ea typeface="Montserrat"/>
                <a:cs typeface="Montserrat"/>
                <a:sym typeface="Montserrat"/>
              </a:rPr>
              <a:t> et de </a:t>
            </a:r>
            <a:r>
              <a:rPr lang="fr-FR" b="1" dirty="0">
                <a:solidFill>
                  <a:schemeClr val="dk1"/>
                </a:solidFill>
                <a:latin typeface="Montserrat"/>
                <a:ea typeface="Montserrat"/>
                <a:cs typeface="Montserrat"/>
                <a:sym typeface="Montserrat"/>
              </a:rPr>
              <a:t>l’éducation populaire</a:t>
            </a:r>
            <a:r>
              <a:rPr lang="fr-FR" dirty="0">
                <a:solidFill>
                  <a:schemeClr val="dk1"/>
                </a:solidFill>
                <a:latin typeface="Montserrat"/>
                <a:ea typeface="Montserrat"/>
                <a:cs typeface="Montserrat"/>
                <a:sym typeface="Montserrat"/>
              </a:rPr>
              <a:t>.</a:t>
            </a:r>
            <a:endParaRPr dirty="0">
              <a:solidFill>
                <a:srgbClr val="1F3864"/>
              </a:solidFill>
              <a:latin typeface="Montserrat"/>
              <a:ea typeface="Montserrat"/>
              <a:cs typeface="Montserrat"/>
              <a:sym typeface="Montserrat"/>
            </a:endParaRPr>
          </a:p>
          <a:p>
            <a:pPr marL="0" marR="0" lvl="0" indent="0" algn="just" rtl="0">
              <a:lnSpc>
                <a:spcPct val="100000"/>
              </a:lnSpc>
              <a:spcBef>
                <a:spcPts val="0"/>
              </a:spcBef>
              <a:spcAft>
                <a:spcPts val="0"/>
              </a:spcAft>
              <a:buNone/>
            </a:pPr>
            <a:endParaRPr dirty="0">
              <a:latin typeface="Montserrat"/>
              <a:ea typeface="Montserrat"/>
              <a:cs typeface="Montserrat"/>
              <a:sym typeface="Montserrat"/>
            </a:endParaRPr>
          </a:p>
        </p:txBody>
      </p:sp>
      <p:pic>
        <p:nvPicPr>
          <p:cNvPr id="117" name="Google Shape;117;p25"/>
          <p:cNvPicPr preferRelativeResize="0"/>
          <p:nvPr/>
        </p:nvPicPr>
        <p:blipFill rotWithShape="1">
          <a:blip r:embed="rId4">
            <a:alphaModFix/>
          </a:blip>
          <a:srcRect b="16991"/>
          <a:stretch/>
        </p:blipFill>
        <p:spPr>
          <a:xfrm>
            <a:off x="4500276" y="4731129"/>
            <a:ext cx="2123941" cy="1763064"/>
          </a:xfrm>
          <a:prstGeom prst="rect">
            <a:avLst/>
          </a:prstGeom>
          <a:noFill/>
          <a:ln>
            <a:noFill/>
          </a:ln>
        </p:spPr>
      </p:pic>
      <p:sp>
        <p:nvSpPr>
          <p:cNvPr id="118" name="Google Shape;118;p25"/>
          <p:cNvSpPr txBox="1"/>
          <p:nvPr/>
        </p:nvSpPr>
        <p:spPr>
          <a:xfrm>
            <a:off x="6092532" y="5159718"/>
            <a:ext cx="1770374"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Montserrat"/>
                <a:ea typeface="Montserrat"/>
                <a:cs typeface="Montserrat"/>
                <a:sym typeface="Montserrat"/>
              </a:rPr>
              <a:t>En France,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1"/>
                </a:solidFill>
                <a:latin typeface="Montserrat"/>
                <a:ea typeface="Montserrat"/>
                <a:cs typeface="Montserrat"/>
                <a:sym typeface="Montserrat"/>
              </a:rPr>
              <a:t>1200</a:t>
            </a:r>
            <a:r>
              <a:rPr lang="fr-FR" sz="1400" b="0" i="0" u="none" strike="noStrike" cap="none">
                <a:solidFill>
                  <a:schemeClr val="dk1"/>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Montserrat"/>
                <a:ea typeface="Montserrat"/>
                <a:cs typeface="Montserrat"/>
                <a:sym typeface="Montserrat"/>
              </a:rPr>
              <a:t>adhérents </a:t>
            </a:r>
            <a:endParaRPr sz="1400" b="0" i="0" u="none" strike="noStrike" cap="none">
              <a:solidFill>
                <a:schemeClr val="dk1"/>
              </a:solidFill>
              <a:latin typeface="Montserrat"/>
              <a:ea typeface="Montserrat"/>
              <a:cs typeface="Montserrat"/>
              <a:sym typeface="Montserrat"/>
            </a:endParaRPr>
          </a:p>
        </p:txBody>
      </p:sp>
      <p:pic>
        <p:nvPicPr>
          <p:cNvPr id="119" name="Google Shape;119;p25"/>
          <p:cNvPicPr preferRelativeResize="0"/>
          <p:nvPr/>
        </p:nvPicPr>
        <p:blipFill rotWithShape="1">
          <a:blip r:embed="rId5">
            <a:alphaModFix/>
          </a:blip>
          <a:srcRect b="16050"/>
          <a:stretch/>
        </p:blipFill>
        <p:spPr>
          <a:xfrm>
            <a:off x="8046922" y="4985880"/>
            <a:ext cx="1493214" cy="1253561"/>
          </a:xfrm>
          <a:prstGeom prst="rect">
            <a:avLst/>
          </a:prstGeom>
          <a:noFill/>
          <a:ln>
            <a:noFill/>
          </a:ln>
        </p:spPr>
      </p:pic>
      <p:sp>
        <p:nvSpPr>
          <p:cNvPr id="120" name="Google Shape;120;p25"/>
          <p:cNvSpPr txBox="1"/>
          <p:nvPr/>
        </p:nvSpPr>
        <p:spPr>
          <a:xfrm>
            <a:off x="9438037" y="5128940"/>
            <a:ext cx="177037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Montserrat"/>
                <a:ea typeface="Montserrat"/>
                <a:cs typeface="Montserrat"/>
                <a:sym typeface="Montserrat"/>
              </a:rPr>
              <a:t>qui font vivre </a:t>
            </a:r>
            <a:endParaRPr sz="14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200"/>
              <a:buFont typeface="Arial"/>
              <a:buNone/>
            </a:pPr>
            <a:r>
              <a:rPr lang="fr-FR" sz="3200" b="1" i="0" u="none" strike="noStrike" cap="none">
                <a:solidFill>
                  <a:schemeClr val="dk1"/>
                </a:solidFill>
                <a:latin typeface="Montserrat"/>
                <a:ea typeface="Montserrat"/>
                <a:cs typeface="Montserrat"/>
                <a:sym typeface="Montserrat"/>
              </a:rPr>
              <a:t>800</a:t>
            </a:r>
            <a:r>
              <a:rPr lang="fr-FR" sz="1400" b="0" i="0" u="none" strike="noStrike" cap="none">
                <a:solidFill>
                  <a:schemeClr val="dk1"/>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Montserrat"/>
                <a:ea typeface="Montserrat"/>
                <a:cs typeface="Montserrat"/>
                <a:sym typeface="Montserrat"/>
              </a:rPr>
              <a:t>lieux d’accueil </a:t>
            </a:r>
            <a:endParaRPr sz="3200" b="0" i="0" u="none" strike="noStrike" cap="none">
              <a:solidFill>
                <a:srgbClr val="68BB4F"/>
              </a:solidFill>
              <a:latin typeface="Montserrat"/>
              <a:ea typeface="Montserrat"/>
              <a:cs typeface="Montserrat"/>
              <a:sym typeface="Montserrat"/>
            </a:endParaRPr>
          </a:p>
        </p:txBody>
      </p:sp>
      <p:sp>
        <p:nvSpPr>
          <p:cNvPr id="121"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
        <p:nvSpPr>
          <p:cNvPr id="122" name="Google Shape;122;p25"/>
          <p:cNvSpPr/>
          <p:nvPr/>
        </p:nvSpPr>
        <p:spPr>
          <a:xfrm>
            <a:off x="5913576" y="4585607"/>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 </a:t>
            </a:r>
            <a:endParaRPr/>
          </a:p>
        </p:txBody>
      </p:sp>
      <p:sp>
        <p:nvSpPr>
          <p:cNvPr id="123" name="Google Shape;123;p25"/>
          <p:cNvSpPr/>
          <p:nvPr/>
        </p:nvSpPr>
        <p:spPr>
          <a:xfrm>
            <a:off x="5913576" y="4585607"/>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Arial"/>
                <a:ea typeface="Arial"/>
                <a:cs typeface="Arial"/>
                <a:sym typeface="Arial"/>
              </a:rPr>
              <a:t> </a:t>
            </a:r>
            <a:endParaRPr/>
          </a:p>
        </p:txBody>
      </p:sp>
      <p:pic>
        <p:nvPicPr>
          <p:cNvPr id="124" name="Google Shape;124;p25"/>
          <p:cNvPicPr preferRelativeResize="0"/>
          <p:nvPr/>
        </p:nvPicPr>
        <p:blipFill rotWithShape="1">
          <a:blip r:embed="rId6">
            <a:alphaModFix/>
          </a:blip>
          <a:srcRect t="43784"/>
          <a:stretch/>
        </p:blipFill>
        <p:spPr>
          <a:xfrm>
            <a:off x="4217849" y="1410989"/>
            <a:ext cx="3749365" cy="2236253"/>
          </a:xfrm>
          <a:prstGeom prst="rect">
            <a:avLst/>
          </a:prstGeom>
          <a:noFill/>
          <a:ln>
            <a:noFill/>
          </a:ln>
        </p:spPr>
      </p:pic>
      <p:pic>
        <p:nvPicPr>
          <p:cNvPr id="16" name="Google Shape;208;p33"/>
          <p:cNvPicPr preferRelativeResize="0"/>
          <p:nvPr/>
        </p:nvPicPr>
        <p:blipFill rotWithShape="1">
          <a:blip r:embed="rId7">
            <a:alphaModFix/>
          </a:blip>
          <a:srcRect/>
          <a:stretch/>
        </p:blipFill>
        <p:spPr>
          <a:xfrm>
            <a:off x="7924026" y="1586172"/>
            <a:ext cx="3558848" cy="2667231"/>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91" name="Google Shape;291;p28"/>
          <p:cNvSpPr txBox="1"/>
          <p:nvPr/>
        </p:nvSpPr>
        <p:spPr>
          <a:xfrm>
            <a:off x="10056728" y="188078"/>
            <a:ext cx="1770300" cy="58477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6600" b="1" i="0" u="none" strike="noStrike" cap="none" dirty="0">
                <a:solidFill>
                  <a:srgbClr val="064C4B"/>
                </a:solidFill>
                <a:latin typeface="Montserrat"/>
                <a:ea typeface="Montserrat"/>
                <a:cs typeface="Montserrat"/>
                <a:sym typeface="Montserrat"/>
              </a:rPr>
              <a:t>10 </a:t>
            </a:r>
            <a:endParaRPr dirty="0"/>
          </a:p>
          <a:p>
            <a:pPr marL="0" marR="0" lvl="0" indent="0" algn="l" rtl="0">
              <a:lnSpc>
                <a:spcPct val="100000"/>
              </a:lnSpc>
              <a:spcBef>
                <a:spcPts val="0"/>
              </a:spcBef>
              <a:spcAft>
                <a:spcPts val="0"/>
              </a:spcAft>
              <a:buNone/>
            </a:pPr>
            <a:r>
              <a:rPr lang="fr-FR" sz="1100" b="1" i="0" u="none" strike="noStrike" cap="none" dirty="0">
                <a:solidFill>
                  <a:srgbClr val="064C4B"/>
                </a:solidFill>
                <a:latin typeface="Montserrat"/>
                <a:ea typeface="Montserrat"/>
                <a:cs typeface="Montserrat"/>
                <a:sym typeface="Montserrat"/>
              </a:rPr>
              <a:t>ASSOCIATIONS</a:t>
            </a:r>
            <a:endParaRPr sz="1100" b="1" i="0" u="none" strike="noStrike" cap="none" dirty="0">
              <a:solidFill>
                <a:srgbClr val="064C4B"/>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100" b="1" i="0" u="none" strike="noStrike" cap="none" dirty="0">
                <a:solidFill>
                  <a:srgbClr val="064C4B"/>
                </a:solidFill>
                <a:latin typeface="Montserrat"/>
                <a:ea typeface="Montserrat"/>
                <a:cs typeface="Montserrat"/>
                <a:sym typeface="Montserrat"/>
              </a:rPr>
              <a:t>RÉGIONALES</a:t>
            </a:r>
            <a:endParaRPr dirty="0"/>
          </a:p>
          <a:p>
            <a:pPr marL="0" marR="0" lvl="0" indent="0" algn="l" rtl="0">
              <a:lnSpc>
                <a:spcPct val="100000"/>
              </a:lnSpc>
              <a:spcBef>
                <a:spcPts val="0"/>
              </a:spcBef>
              <a:spcAft>
                <a:spcPts val="0"/>
              </a:spcAft>
              <a:buNone/>
            </a:pPr>
            <a:r>
              <a:rPr lang="fr-FR" sz="6600" b="1" i="0" u="none" strike="noStrike" cap="none" dirty="0">
                <a:solidFill>
                  <a:srgbClr val="42ABA2"/>
                </a:solidFill>
                <a:latin typeface="Montserrat"/>
                <a:ea typeface="Montserrat"/>
                <a:cs typeface="Montserrat"/>
                <a:sym typeface="Montserrat"/>
              </a:rPr>
              <a:t>2</a:t>
            </a:r>
            <a:r>
              <a:rPr lang="fr-FR" sz="6600" b="1" dirty="0">
                <a:solidFill>
                  <a:srgbClr val="42ABA2"/>
                </a:solidFill>
                <a:latin typeface="Montserrat"/>
                <a:ea typeface="Montserrat"/>
                <a:cs typeface="Montserrat"/>
                <a:sym typeface="Montserrat"/>
              </a:rPr>
              <a:t>7</a:t>
            </a:r>
            <a:r>
              <a:rPr lang="fr-FR" sz="6600" b="1" i="0" u="none" strike="noStrike" cap="none" dirty="0">
                <a:solidFill>
                  <a:srgbClr val="42ABA2"/>
                </a:solidFill>
                <a:latin typeface="Montserrat"/>
                <a:ea typeface="Montserrat"/>
                <a:cs typeface="Montserrat"/>
                <a:sym typeface="Montserrat"/>
              </a:rPr>
              <a:t> </a:t>
            </a:r>
            <a:endParaRPr sz="6600" b="1" i="0" u="none" strike="noStrike" cap="none" dirty="0">
              <a:solidFill>
                <a:srgbClr val="42ABA2"/>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100" b="1" i="0" u="none" strike="noStrike" cap="none" dirty="0">
                <a:solidFill>
                  <a:srgbClr val="42ABA2"/>
                </a:solidFill>
                <a:latin typeface="Montserrat"/>
                <a:ea typeface="Montserrat"/>
                <a:cs typeface="Montserrat"/>
                <a:sym typeface="Montserrat"/>
              </a:rPr>
              <a:t>ASSOCIATIONS</a:t>
            </a:r>
            <a:endParaRPr sz="1100" b="1" i="0" u="none" strike="noStrike" cap="none" dirty="0">
              <a:solidFill>
                <a:srgbClr val="42ABA2"/>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100" b="1" i="0" u="none" strike="noStrike" cap="none" dirty="0">
                <a:solidFill>
                  <a:srgbClr val="42ABA2"/>
                </a:solidFill>
                <a:latin typeface="Montserrat"/>
                <a:ea typeface="Montserrat"/>
                <a:cs typeface="Montserrat"/>
                <a:sym typeface="Montserrat"/>
              </a:rPr>
              <a:t>DÉPARTEMENTALES</a:t>
            </a:r>
            <a:r>
              <a:rPr lang="fr-FR" sz="6600" b="1" i="0" u="none" strike="noStrike" cap="none" dirty="0">
                <a:solidFill>
                  <a:srgbClr val="448683"/>
                </a:solidFill>
                <a:latin typeface="Montserrat"/>
                <a:ea typeface="Montserrat"/>
                <a:cs typeface="Montserrat"/>
                <a:sym typeface="Montserrat"/>
              </a:rPr>
              <a:t>1</a:t>
            </a:r>
            <a:r>
              <a:rPr lang="fr-FR" sz="6600" b="1" dirty="0">
                <a:solidFill>
                  <a:srgbClr val="448683"/>
                </a:solidFill>
                <a:latin typeface="Montserrat"/>
                <a:ea typeface="Montserrat"/>
                <a:cs typeface="Montserrat"/>
                <a:sym typeface="Montserrat"/>
              </a:rPr>
              <a:t>1</a:t>
            </a:r>
            <a:r>
              <a:rPr lang="fr-FR" sz="6600" b="1" i="0" u="none" strike="noStrike" cap="none" dirty="0">
                <a:solidFill>
                  <a:srgbClr val="448683"/>
                </a:solidFill>
                <a:latin typeface="Montserrat"/>
                <a:ea typeface="Montserrat"/>
                <a:cs typeface="Montserrat"/>
                <a:sym typeface="Montserrat"/>
              </a:rPr>
              <a:t> </a:t>
            </a:r>
            <a:endParaRPr sz="6600" b="1" i="0" u="none" strike="noStrike" cap="none" dirty="0">
              <a:solidFill>
                <a:srgbClr val="448683"/>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fr-FR" sz="1100" b="1" i="0" u="none" strike="noStrike" cap="none" dirty="0">
                <a:solidFill>
                  <a:srgbClr val="448683"/>
                </a:solidFill>
                <a:latin typeface="Montserrat"/>
                <a:ea typeface="Montserrat"/>
                <a:cs typeface="Montserrat"/>
                <a:sym typeface="Montserrat"/>
              </a:rPr>
              <a:t>SALARIÉS RÉPARTI·ES DANS LES ASSO LOCALES </a:t>
            </a:r>
            <a:endParaRPr lang="fr-FR" sz="1100" b="1" i="0" u="none" strike="noStrike" cap="none" dirty="0" smtClean="0">
              <a:solidFill>
                <a:srgbClr val="448683"/>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lang="fr-FR" sz="1100" b="1" dirty="0">
              <a:solidFill>
                <a:srgbClr val="448683"/>
              </a:solidFill>
              <a:latin typeface="Montserrat"/>
              <a:ea typeface="Montserrat"/>
              <a:cs typeface="Montserrat"/>
              <a:sym typeface="Montserrat"/>
            </a:endParaRPr>
          </a:p>
          <a:p>
            <a:pPr lvl="0"/>
            <a:r>
              <a:rPr lang="fr-FR" sz="6600" b="1" dirty="0" smtClean="0">
                <a:solidFill>
                  <a:srgbClr val="448683"/>
                </a:solidFill>
                <a:latin typeface="Montserrat"/>
                <a:ea typeface="Montserrat"/>
                <a:cs typeface="Montserrat"/>
                <a:sym typeface="Montserrat"/>
              </a:rPr>
              <a:t>1 </a:t>
            </a:r>
            <a:endParaRPr lang="fr-FR" sz="6600" b="1" dirty="0">
              <a:solidFill>
                <a:srgbClr val="448683"/>
              </a:solidFill>
              <a:latin typeface="Montserrat"/>
              <a:ea typeface="Montserrat"/>
              <a:cs typeface="Montserrat"/>
              <a:sym typeface="Montserrat"/>
            </a:endParaRPr>
          </a:p>
          <a:p>
            <a:pPr lvl="0"/>
            <a:r>
              <a:rPr lang="fr-FR" sz="1100" b="1" dirty="0" smtClean="0">
                <a:solidFill>
                  <a:srgbClr val="448683"/>
                </a:solidFill>
                <a:latin typeface="Montserrat"/>
                <a:sym typeface="Montserrat"/>
              </a:rPr>
              <a:t>F</a:t>
            </a:r>
            <a:r>
              <a:rPr lang="fr-FR" sz="1100" b="1" dirty="0" smtClean="0">
                <a:solidFill>
                  <a:srgbClr val="448683"/>
                </a:solidFill>
                <a:latin typeface="Montserrat"/>
                <a:ea typeface="Montserrat"/>
                <a:cs typeface="Montserrat"/>
                <a:sym typeface="Montserrat"/>
              </a:rPr>
              <a:t>É</a:t>
            </a:r>
            <a:r>
              <a:rPr lang="fr-FR" sz="1100" b="1" dirty="0" smtClean="0">
                <a:solidFill>
                  <a:srgbClr val="448683"/>
                </a:solidFill>
                <a:latin typeface="Montserrat"/>
                <a:sym typeface="Montserrat"/>
              </a:rPr>
              <a:t>D</a:t>
            </a:r>
            <a:r>
              <a:rPr lang="fr-FR" sz="1100" b="1" dirty="0" smtClean="0">
                <a:solidFill>
                  <a:srgbClr val="448683"/>
                </a:solidFill>
                <a:latin typeface="Montserrat"/>
                <a:ea typeface="Montserrat"/>
                <a:cs typeface="Montserrat"/>
                <a:sym typeface="Montserrat"/>
              </a:rPr>
              <a:t>É</a:t>
            </a:r>
            <a:r>
              <a:rPr lang="fr-FR" sz="1100" b="1" dirty="0" smtClean="0">
                <a:solidFill>
                  <a:srgbClr val="448683"/>
                </a:solidFill>
                <a:latin typeface="Montserrat"/>
                <a:sym typeface="Montserrat"/>
              </a:rPr>
              <a:t>RATION NATIONALE</a:t>
            </a:r>
            <a:endParaRPr lang="fr-FR" sz="1100" dirty="0"/>
          </a:p>
        </p:txBody>
      </p:sp>
      <p:pic>
        <p:nvPicPr>
          <p:cNvPr id="292" name="Google Shape;292;p28"/>
          <p:cNvPicPr preferRelativeResize="0"/>
          <p:nvPr/>
        </p:nvPicPr>
        <p:blipFill rotWithShape="1">
          <a:blip r:embed="rId3">
            <a:alphaModFix/>
          </a:blip>
          <a:srcRect/>
          <a:stretch/>
        </p:blipFill>
        <p:spPr>
          <a:xfrm>
            <a:off x="4731062" y="819654"/>
            <a:ext cx="5056973" cy="4934886"/>
          </a:xfrm>
          <a:prstGeom prst="rect">
            <a:avLst/>
          </a:prstGeom>
          <a:noFill/>
          <a:ln>
            <a:noFill/>
          </a:ln>
        </p:spPr>
      </p:pic>
      <p:sp>
        <p:nvSpPr>
          <p:cNvPr id="9" name="Google Shape;160;p26"/>
          <p:cNvSpPr/>
          <p:nvPr/>
        </p:nvSpPr>
        <p:spPr>
          <a:xfrm>
            <a:off x="7484" y="0"/>
            <a:ext cx="3569735"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61;p26"/>
          <p:cNvSpPr txBox="1"/>
          <p:nvPr/>
        </p:nvSpPr>
        <p:spPr>
          <a:xfrm>
            <a:off x="104928" y="703366"/>
            <a:ext cx="3395781" cy="3662501"/>
          </a:xfrm>
          <a:prstGeom prst="rect">
            <a:avLst/>
          </a:prstGeom>
          <a:noFill/>
          <a:ln>
            <a:noFill/>
          </a:ln>
        </p:spPr>
        <p:txBody>
          <a:bodyPr spcFirstLastPara="1" wrap="square" lIns="91425" tIns="45700" rIns="91425" bIns="45700" anchor="t" anchorCtr="0">
            <a:spAutoFit/>
          </a:bodyPr>
          <a:lstStyle/>
          <a:p>
            <a:pPr lvl="0">
              <a:buSzPts val="4000"/>
            </a:pPr>
            <a:r>
              <a:rPr lang="fr-FR" sz="3600" b="1" dirty="0">
                <a:solidFill>
                  <a:srgbClr val="68BB4F"/>
                </a:solidFill>
                <a:latin typeface="Montserrat Medium"/>
                <a:ea typeface="Montserrat Medium"/>
                <a:cs typeface="Montserrat Medium"/>
                <a:sym typeface="Montserrat Medium"/>
              </a:rPr>
              <a:t>1.1 Le réseau Accueil </a:t>
            </a:r>
          </a:p>
          <a:p>
            <a:pPr lvl="0">
              <a:buSzPts val="4000"/>
            </a:pPr>
            <a:r>
              <a:rPr lang="fr-FR" sz="3600" b="1" dirty="0" smtClean="0">
                <a:solidFill>
                  <a:srgbClr val="68BB4F"/>
                </a:solidFill>
                <a:latin typeface="Montserrat Medium"/>
                <a:ea typeface="Montserrat Medium"/>
                <a:cs typeface="Montserrat Medium"/>
                <a:sym typeface="Montserrat Medium"/>
              </a:rPr>
              <a:t>Paysan</a:t>
            </a:r>
          </a:p>
          <a:p>
            <a:pPr lvl="0">
              <a:buSzPts val="4000"/>
            </a:pPr>
            <a:endParaRPr lang="fr-FR" sz="3600" b="1" dirty="0">
              <a:solidFill>
                <a:srgbClr val="68BB4F"/>
              </a:solidFill>
              <a:latin typeface="Montserrat Medium"/>
              <a:ea typeface="Montserrat Medium"/>
              <a:cs typeface="Montserrat Medium"/>
              <a:sym typeface="Montserrat Medium"/>
            </a:endParaRPr>
          </a:p>
          <a:p>
            <a:pPr>
              <a:buSzPts val="4000"/>
            </a:pPr>
            <a:r>
              <a:rPr lang="fr-FR" sz="2600" b="1" dirty="0" smtClean="0">
                <a:solidFill>
                  <a:srgbClr val="68BB4F"/>
                </a:solidFill>
                <a:latin typeface="Montserrat Medium"/>
                <a:ea typeface="Montserrat Medium"/>
                <a:cs typeface="Montserrat Medium"/>
                <a:sym typeface="Montserrat Medium"/>
              </a:rPr>
              <a:t>Les associations locales</a:t>
            </a:r>
            <a:endParaRPr lang="fr-FR" sz="2600" b="1" dirty="0">
              <a:solidFill>
                <a:srgbClr val="68BB4F"/>
              </a:solidFill>
              <a:latin typeface="Montserrat Medium"/>
              <a:ea typeface="Montserrat Medium"/>
              <a:cs typeface="Montserrat Medium"/>
              <a:sym typeface="Montserrat Medium"/>
            </a:endParaRPr>
          </a:p>
          <a:p>
            <a:pPr lvl="0">
              <a:buSzPts val="4000"/>
            </a:pPr>
            <a:endParaRPr lang="fr-FR" sz="3600" b="1" dirty="0">
              <a:solidFill>
                <a:srgbClr val="68BB4F"/>
              </a:solidFill>
              <a:latin typeface="Montserrat Medium"/>
              <a:ea typeface="Montserrat Medium"/>
              <a:cs typeface="Montserrat Medium"/>
              <a:sym typeface="Montserrat Medium"/>
            </a:endParaRPr>
          </a:p>
        </p:txBody>
      </p:sp>
      <p:cxnSp>
        <p:nvCxnSpPr>
          <p:cNvPr id="14"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5" name="Google Shape;114;p25"/>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16"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t="21254"/>
          <a:stretch/>
        </p:blipFill>
        <p:spPr>
          <a:xfrm>
            <a:off x="3483071" y="9331"/>
            <a:ext cx="8708930" cy="6857999"/>
          </a:xfrm>
          <a:prstGeom prst="rect">
            <a:avLst/>
          </a:prstGeom>
          <a:noFill/>
          <a:ln>
            <a:noFill/>
          </a:ln>
        </p:spPr>
      </p:pic>
      <p:sp>
        <p:nvSpPr>
          <p:cNvPr id="130" name="Google Shape;130;p3"/>
          <p:cNvSpPr txBox="1"/>
          <p:nvPr/>
        </p:nvSpPr>
        <p:spPr>
          <a:xfrm>
            <a:off x="3661675" y="483075"/>
            <a:ext cx="8351700" cy="5847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600" b="1" i="0" u="none" strike="noStrike" cap="none" dirty="0">
                <a:solidFill>
                  <a:srgbClr val="1F3864"/>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AP est né en 1987</a:t>
            </a:r>
            <a:r>
              <a:rPr lang="fr-FR" sz="1600" b="1" i="0" u="none" strike="noStrike" cap="none" dirty="0">
                <a:solidFill>
                  <a:srgbClr val="1F3864"/>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fr-FR" sz="1600" dirty="0">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de la volonté de résister aux travers du productivisme agricole et à la dévitalisation du monde rural. </a:t>
            </a:r>
            <a:endParaRPr sz="1600" dirty="0">
              <a:solidFill>
                <a:srgbClr val="1F3864"/>
              </a:solidFill>
              <a:latin typeface="Montserrat"/>
              <a:ea typeface="Montserrat"/>
              <a:cs typeface="Montserrat"/>
              <a:sym typeface="Montserrat"/>
            </a:endParaRPr>
          </a:p>
        </p:txBody>
      </p:sp>
      <p:sp>
        <p:nvSpPr>
          <p:cNvPr id="131" name="Google Shape;131;p3"/>
          <p:cNvSpPr/>
          <p:nvPr/>
        </p:nvSpPr>
        <p:spPr>
          <a:xfrm>
            <a:off x="0" y="0"/>
            <a:ext cx="3500709"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3"/>
          <p:cNvSpPr txBox="1"/>
          <p:nvPr/>
        </p:nvSpPr>
        <p:spPr>
          <a:xfrm>
            <a:off x="277159" y="384851"/>
            <a:ext cx="3223550" cy="3970277"/>
          </a:xfrm>
          <a:prstGeom prst="rect">
            <a:avLst/>
          </a:prstGeom>
          <a:noFill/>
          <a:ln>
            <a:noFill/>
          </a:ln>
        </p:spPr>
        <p:txBody>
          <a:bodyPr spcFirstLastPara="1" wrap="square" lIns="91425" tIns="45700" rIns="91425" bIns="45700" anchor="t" anchorCtr="0">
            <a:spAutoFit/>
          </a:bodyPr>
          <a:lstStyle/>
          <a:p>
            <a:pPr lvl="0">
              <a:buSzPts val="4000"/>
            </a:pPr>
            <a:r>
              <a:rPr lang="fr-FR" sz="4000" b="1" dirty="0">
                <a:solidFill>
                  <a:srgbClr val="68BB4F"/>
                </a:solidFill>
                <a:latin typeface="Montserrat Medium"/>
                <a:ea typeface="Montserrat Medium"/>
                <a:cs typeface="Montserrat Medium"/>
                <a:sym typeface="Montserrat Medium"/>
              </a:rPr>
              <a:t>1.1 Le réseau Accueil </a:t>
            </a:r>
          </a:p>
          <a:p>
            <a:pPr lvl="0">
              <a:buSzPts val="4000"/>
            </a:pPr>
            <a:r>
              <a:rPr lang="fr-FR" sz="4000" b="1" dirty="0" smtClean="0">
                <a:solidFill>
                  <a:srgbClr val="68BB4F"/>
                </a:solidFill>
                <a:latin typeface="Montserrat Medium"/>
                <a:ea typeface="Montserrat Medium"/>
                <a:cs typeface="Montserrat Medium"/>
                <a:sym typeface="Montserrat Medium"/>
              </a:rPr>
              <a:t>Paysan</a:t>
            </a:r>
          </a:p>
          <a:p>
            <a:pPr lvl="0">
              <a:buSzPts val="4000"/>
            </a:pPr>
            <a:endParaRPr lang="fr-FR" sz="4000" b="1" dirty="0">
              <a:solidFill>
                <a:srgbClr val="68BB4F"/>
              </a:solidFill>
              <a:latin typeface="Montserrat Medium"/>
              <a:ea typeface="Montserrat Medium"/>
              <a:cs typeface="Montserrat Medium"/>
              <a:sym typeface="Montserrat Medium"/>
            </a:endParaRPr>
          </a:p>
          <a:p>
            <a:pPr lvl="0">
              <a:buSzPts val="4000"/>
            </a:pPr>
            <a:r>
              <a:rPr lang="fr-FR" sz="2600" b="1" dirty="0" smtClean="0">
                <a:solidFill>
                  <a:srgbClr val="68BB4F"/>
                </a:solidFill>
                <a:latin typeface="Montserrat Medium"/>
                <a:ea typeface="Montserrat Medium"/>
                <a:cs typeface="Montserrat Medium"/>
                <a:sym typeface="Montserrat Medium"/>
              </a:rPr>
              <a:t>Historique et enjeux</a:t>
            </a:r>
            <a:endParaRPr lang="fr-FR" sz="2600" b="1" dirty="0">
              <a:solidFill>
                <a:srgbClr val="68BB4F"/>
              </a:solidFill>
              <a:latin typeface="Montserrat Medium"/>
              <a:ea typeface="Montserrat Medium"/>
              <a:cs typeface="Montserrat Medium"/>
              <a:sym typeface="Montserrat Medium"/>
            </a:endParaRPr>
          </a:p>
        </p:txBody>
      </p:sp>
      <p:sp>
        <p:nvSpPr>
          <p:cNvPr id="136" name="Google Shape;136;p3"/>
          <p:cNvSpPr/>
          <p:nvPr/>
        </p:nvSpPr>
        <p:spPr>
          <a:xfrm>
            <a:off x="4787259" y="1204792"/>
            <a:ext cx="2271900" cy="1188337"/>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4" indent="0" algn="l" rtl="0">
              <a:lnSpc>
                <a:spcPct val="100000"/>
              </a:lnSpc>
              <a:spcBef>
                <a:spcPts val="0"/>
              </a:spcBef>
              <a:spcAft>
                <a:spcPts val="0"/>
              </a:spcAft>
              <a:buNone/>
            </a:pPr>
            <a:r>
              <a:rPr lang="fr-FR" sz="1600" b="1" i="0" u="none" strike="noStrike" cap="none" dirty="0">
                <a:solidFill>
                  <a:schemeClr val="dk1"/>
                </a:solidFill>
                <a:latin typeface="Montserrat"/>
                <a:ea typeface="Montserrat"/>
                <a:cs typeface="Montserrat"/>
                <a:sym typeface="Montserrat"/>
              </a:rPr>
              <a:t> </a:t>
            </a:r>
            <a:r>
              <a:rPr lang="fr-FR" sz="1600" b="1" i="0" u="none" strike="noStrike" cap="none" dirty="0">
                <a:solidFill>
                  <a:schemeClr val="lt1"/>
                </a:solidFill>
                <a:latin typeface="Montserrat"/>
                <a:ea typeface="Montserrat"/>
                <a:cs typeface="Montserrat"/>
                <a:sym typeface="Montserrat"/>
              </a:rPr>
              <a:t>Pérenniser </a:t>
            </a:r>
            <a:r>
              <a:rPr lang="fr-FR" sz="1600" b="0" i="0" u="none" strike="noStrike" cap="none" dirty="0">
                <a:solidFill>
                  <a:schemeClr val="lt1"/>
                </a:solidFill>
                <a:latin typeface="Montserrat"/>
                <a:ea typeface="Montserrat"/>
                <a:cs typeface="Montserrat"/>
                <a:sym typeface="Montserrat"/>
              </a:rPr>
              <a:t>des fermes à taille humaine </a:t>
            </a:r>
            <a:endParaRPr sz="1600" dirty="0"/>
          </a:p>
        </p:txBody>
      </p:sp>
      <p:sp>
        <p:nvSpPr>
          <p:cNvPr id="137" name="Google Shape;137;p3"/>
          <p:cNvSpPr/>
          <p:nvPr/>
        </p:nvSpPr>
        <p:spPr>
          <a:xfrm>
            <a:off x="8547315" y="1369148"/>
            <a:ext cx="3466059" cy="1222200"/>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4" indent="0" algn="l" rtl="0">
              <a:lnSpc>
                <a:spcPct val="100000"/>
              </a:lnSpc>
              <a:spcBef>
                <a:spcPts val="0"/>
              </a:spcBef>
              <a:spcAft>
                <a:spcPts val="0"/>
              </a:spcAft>
              <a:buNone/>
            </a:pPr>
            <a:r>
              <a:rPr lang="fr-FR" sz="1600" b="1" i="0" u="none" strike="noStrike" cap="none" dirty="0">
                <a:solidFill>
                  <a:schemeClr val="lt1"/>
                </a:solidFill>
                <a:latin typeface="Montserrat"/>
                <a:ea typeface="Montserrat"/>
                <a:cs typeface="Montserrat"/>
                <a:sym typeface="Montserrat"/>
              </a:rPr>
              <a:t>Créer de nouvelles relations</a:t>
            </a:r>
            <a:r>
              <a:rPr lang="fr-FR" sz="1600" b="0" i="0" u="none" strike="noStrike" cap="none" dirty="0">
                <a:solidFill>
                  <a:schemeClr val="lt1"/>
                </a:solidFill>
                <a:latin typeface="Montserrat"/>
                <a:ea typeface="Montserrat"/>
                <a:cs typeface="Montserrat"/>
                <a:sym typeface="Montserrat"/>
              </a:rPr>
              <a:t> entre ville et campagne, entre agriculture et société</a:t>
            </a:r>
            <a:endParaRPr sz="1600" b="0" i="0" u="none" strike="noStrike" cap="none" dirty="0">
              <a:solidFill>
                <a:schemeClr val="lt1"/>
              </a:solidFill>
              <a:latin typeface="Montserrat"/>
              <a:ea typeface="Montserrat"/>
              <a:cs typeface="Montserrat"/>
              <a:sym typeface="Montserrat"/>
            </a:endParaRPr>
          </a:p>
        </p:txBody>
      </p:sp>
      <p:sp>
        <p:nvSpPr>
          <p:cNvPr id="138" name="Google Shape;138;p3"/>
          <p:cNvSpPr/>
          <p:nvPr/>
        </p:nvSpPr>
        <p:spPr>
          <a:xfrm>
            <a:off x="9500877" y="2954221"/>
            <a:ext cx="2685714" cy="855306"/>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4" indent="0" algn="l" rtl="0">
              <a:lnSpc>
                <a:spcPct val="100000"/>
              </a:lnSpc>
              <a:spcBef>
                <a:spcPts val="0"/>
              </a:spcBef>
              <a:spcAft>
                <a:spcPts val="0"/>
              </a:spcAft>
              <a:buNone/>
            </a:pPr>
            <a:r>
              <a:rPr lang="fr-FR" sz="1600" b="1" i="0" u="none" strike="noStrike" cap="none" dirty="0">
                <a:solidFill>
                  <a:schemeClr val="lt1"/>
                </a:solidFill>
                <a:latin typeface="Montserrat"/>
                <a:ea typeface="Montserrat"/>
                <a:cs typeface="Montserrat"/>
                <a:sym typeface="Montserrat"/>
              </a:rPr>
              <a:t>Revitaliser </a:t>
            </a:r>
            <a:r>
              <a:rPr lang="fr-FR" sz="1600" b="0" i="0" u="none" strike="noStrike" cap="none" dirty="0">
                <a:solidFill>
                  <a:schemeClr val="lt1"/>
                </a:solidFill>
                <a:latin typeface="Montserrat"/>
                <a:ea typeface="Montserrat"/>
                <a:cs typeface="Montserrat"/>
                <a:sym typeface="Montserrat"/>
              </a:rPr>
              <a:t>les territoires ruraux</a:t>
            </a:r>
            <a:endParaRPr sz="1600" b="0" i="0" u="none" strike="noStrike" cap="none" dirty="0">
              <a:solidFill>
                <a:schemeClr val="lt1"/>
              </a:solidFill>
              <a:latin typeface="Montserrat"/>
              <a:ea typeface="Montserrat"/>
              <a:cs typeface="Montserrat"/>
              <a:sym typeface="Montserrat"/>
            </a:endParaRPr>
          </a:p>
        </p:txBody>
      </p:sp>
      <p:sp>
        <p:nvSpPr>
          <p:cNvPr id="139" name="Google Shape;139;p3"/>
          <p:cNvSpPr/>
          <p:nvPr/>
        </p:nvSpPr>
        <p:spPr>
          <a:xfrm>
            <a:off x="6120379" y="4022726"/>
            <a:ext cx="4049988" cy="1165094"/>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4" indent="0" algn="l" rtl="0">
              <a:lnSpc>
                <a:spcPct val="100000"/>
              </a:lnSpc>
              <a:spcBef>
                <a:spcPts val="0"/>
              </a:spcBef>
              <a:spcAft>
                <a:spcPts val="0"/>
              </a:spcAft>
              <a:buNone/>
            </a:pPr>
            <a:r>
              <a:rPr lang="fr-FR" sz="1600" b="1" dirty="0">
                <a:solidFill>
                  <a:schemeClr val="lt1"/>
                </a:solidFill>
                <a:latin typeface="Montserrat"/>
                <a:ea typeface="Montserrat"/>
                <a:cs typeface="Montserrat"/>
                <a:sym typeface="Montserrat"/>
              </a:rPr>
              <a:t>Échanger</a:t>
            </a:r>
            <a:r>
              <a:rPr lang="fr-FR" sz="1600" b="1" i="0" u="none" strike="noStrike" cap="none" dirty="0">
                <a:solidFill>
                  <a:schemeClr val="lt1"/>
                </a:solidFill>
                <a:latin typeface="Montserrat"/>
                <a:ea typeface="Montserrat"/>
                <a:cs typeface="Montserrat"/>
                <a:sym typeface="Montserrat"/>
              </a:rPr>
              <a:t> et sensibiliser </a:t>
            </a:r>
            <a:r>
              <a:rPr lang="fr-FR" sz="1600" b="0" i="0" u="none" strike="noStrike" cap="none" dirty="0">
                <a:solidFill>
                  <a:schemeClr val="lt1"/>
                </a:solidFill>
                <a:latin typeface="Montserrat"/>
                <a:ea typeface="Montserrat"/>
                <a:cs typeface="Montserrat"/>
                <a:sym typeface="Montserrat"/>
              </a:rPr>
              <a:t>autour des problématiques écologiques et sociales </a:t>
            </a:r>
            <a:endParaRPr sz="1600" b="0" i="0" u="none" strike="noStrike" cap="none" dirty="0">
              <a:solidFill>
                <a:schemeClr val="lt1"/>
              </a:solidFill>
              <a:latin typeface="Montserrat"/>
              <a:ea typeface="Montserrat"/>
              <a:cs typeface="Montserrat"/>
              <a:sym typeface="Montserrat"/>
            </a:endParaRPr>
          </a:p>
        </p:txBody>
      </p:sp>
      <p:sp>
        <p:nvSpPr>
          <p:cNvPr id="140" name="Google Shape;140;p3"/>
          <p:cNvSpPr/>
          <p:nvPr/>
        </p:nvSpPr>
        <p:spPr>
          <a:xfrm>
            <a:off x="3889197" y="2805593"/>
            <a:ext cx="2318830" cy="1219664"/>
          </a:xfrm>
          <a:prstGeom prst="ellipse">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1600" b="1" i="0" u="none" strike="noStrike" cap="none" dirty="0">
                <a:solidFill>
                  <a:schemeClr val="lt1"/>
                </a:solidFill>
                <a:latin typeface="Montserrat"/>
                <a:ea typeface="Montserrat"/>
                <a:cs typeface="Montserrat"/>
                <a:sym typeface="Montserrat"/>
              </a:rPr>
              <a:t>Retisser des liens et des </a:t>
            </a:r>
            <a:r>
              <a:rPr lang="fr-FR" sz="1600" b="1" i="0" u="none" strike="noStrike" cap="none" dirty="0" smtClean="0">
                <a:solidFill>
                  <a:schemeClr val="lt1"/>
                </a:solidFill>
                <a:latin typeface="Montserrat"/>
                <a:ea typeface="Montserrat"/>
                <a:cs typeface="Montserrat"/>
                <a:sym typeface="Montserrat"/>
              </a:rPr>
              <a:t>solidarités</a:t>
            </a:r>
            <a:endParaRPr sz="1600" dirty="0"/>
          </a:p>
        </p:txBody>
      </p:sp>
      <p:sp>
        <p:nvSpPr>
          <p:cNvPr id="141" name="Google Shape;141;p3"/>
          <p:cNvSpPr/>
          <p:nvPr/>
        </p:nvSpPr>
        <p:spPr>
          <a:xfrm>
            <a:off x="6907077" y="2728330"/>
            <a:ext cx="2271821" cy="898374"/>
          </a:xfrm>
          <a:prstGeom prst="ellipse">
            <a:avLst/>
          </a:prstGeom>
          <a:solidFill>
            <a:schemeClr val="accent6"/>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1400" b="1" i="0" u="none" strike="noStrike" cap="none" dirty="0">
                <a:solidFill>
                  <a:schemeClr val="lt1"/>
                </a:solidFill>
                <a:latin typeface="Montserrat"/>
                <a:ea typeface="Montserrat"/>
                <a:cs typeface="Montserrat"/>
                <a:sym typeface="Montserrat"/>
              </a:rPr>
              <a:t>L'accueil à la ferme </a:t>
            </a:r>
            <a:r>
              <a:rPr lang="fr-FR" sz="1400" b="0" i="0" u="none" strike="noStrike" cap="none" dirty="0">
                <a:solidFill>
                  <a:schemeClr val="lt1"/>
                </a:solidFill>
                <a:latin typeface="Montserrat"/>
                <a:ea typeface="Montserrat"/>
                <a:cs typeface="Montserrat"/>
                <a:sym typeface="Montserrat"/>
              </a:rPr>
              <a:t>comme voie pour…</a:t>
            </a:r>
            <a:endParaRPr sz="1400" b="0" i="0" u="none" strike="noStrike" cap="none" dirty="0">
              <a:solidFill>
                <a:schemeClr val="lt1"/>
              </a:solidFill>
              <a:latin typeface="Montserrat"/>
              <a:ea typeface="Montserrat"/>
              <a:cs typeface="Montserrat"/>
              <a:sym typeface="Montserrat"/>
            </a:endParaRPr>
          </a:p>
        </p:txBody>
      </p:sp>
      <p:cxnSp>
        <p:nvCxnSpPr>
          <p:cNvPr id="142" name="Google Shape;142;p3"/>
          <p:cNvCxnSpPr/>
          <p:nvPr/>
        </p:nvCxnSpPr>
        <p:spPr>
          <a:xfrm rot="10800000">
            <a:off x="6820680" y="2412124"/>
            <a:ext cx="279600" cy="396000"/>
          </a:xfrm>
          <a:prstGeom prst="straightConnector1">
            <a:avLst/>
          </a:prstGeom>
          <a:noFill/>
          <a:ln w="9525" cap="flat" cmpd="sng">
            <a:solidFill>
              <a:srgbClr val="3E6EC2"/>
            </a:solidFill>
            <a:prstDash val="solid"/>
            <a:round/>
            <a:headEnd type="none" w="sm" len="sm"/>
            <a:tailEnd type="triangle" w="med" len="med"/>
          </a:ln>
        </p:spPr>
      </p:cxnSp>
      <p:cxnSp>
        <p:nvCxnSpPr>
          <p:cNvPr id="143" name="Google Shape;143;p3"/>
          <p:cNvCxnSpPr/>
          <p:nvPr/>
        </p:nvCxnSpPr>
        <p:spPr>
          <a:xfrm rot="10800000" flipH="1">
            <a:off x="8239316" y="2378223"/>
            <a:ext cx="294300" cy="350100"/>
          </a:xfrm>
          <a:prstGeom prst="straightConnector1">
            <a:avLst/>
          </a:prstGeom>
          <a:noFill/>
          <a:ln w="9525" cap="flat" cmpd="sng">
            <a:solidFill>
              <a:srgbClr val="3E6EC2"/>
            </a:solidFill>
            <a:prstDash val="solid"/>
            <a:round/>
            <a:headEnd type="none" w="sm" len="sm"/>
            <a:tailEnd type="triangle" w="med" len="med"/>
          </a:ln>
        </p:spPr>
      </p:cxnSp>
      <p:cxnSp>
        <p:nvCxnSpPr>
          <p:cNvPr id="144" name="Google Shape;144;p3"/>
          <p:cNvCxnSpPr/>
          <p:nvPr/>
        </p:nvCxnSpPr>
        <p:spPr>
          <a:xfrm flipH="1">
            <a:off x="6391469" y="3265714"/>
            <a:ext cx="429209" cy="37323"/>
          </a:xfrm>
          <a:prstGeom prst="straightConnector1">
            <a:avLst/>
          </a:prstGeom>
          <a:noFill/>
          <a:ln w="9525" cap="flat" cmpd="sng">
            <a:solidFill>
              <a:srgbClr val="3E6EC2"/>
            </a:solidFill>
            <a:prstDash val="solid"/>
            <a:round/>
            <a:headEnd type="none" w="sm" len="sm"/>
            <a:tailEnd type="triangle" w="med" len="med"/>
          </a:ln>
        </p:spPr>
      </p:cxnSp>
      <p:cxnSp>
        <p:nvCxnSpPr>
          <p:cNvPr id="145" name="Google Shape;145;p3"/>
          <p:cNvCxnSpPr/>
          <p:nvPr/>
        </p:nvCxnSpPr>
        <p:spPr>
          <a:xfrm>
            <a:off x="9265298" y="3265714"/>
            <a:ext cx="235579" cy="55984"/>
          </a:xfrm>
          <a:prstGeom prst="straightConnector1">
            <a:avLst/>
          </a:prstGeom>
          <a:noFill/>
          <a:ln w="9525" cap="flat" cmpd="sng">
            <a:solidFill>
              <a:srgbClr val="3E6EC2"/>
            </a:solidFill>
            <a:prstDash val="solid"/>
            <a:round/>
            <a:headEnd type="none" w="sm" len="sm"/>
            <a:tailEnd type="triangle" w="med" len="med"/>
          </a:ln>
        </p:spPr>
      </p:cxnSp>
      <p:cxnSp>
        <p:nvCxnSpPr>
          <p:cNvPr id="146" name="Google Shape;146;p3"/>
          <p:cNvCxnSpPr/>
          <p:nvPr/>
        </p:nvCxnSpPr>
        <p:spPr>
          <a:xfrm>
            <a:off x="7903029" y="3690485"/>
            <a:ext cx="9330" cy="332241"/>
          </a:xfrm>
          <a:prstGeom prst="straightConnector1">
            <a:avLst/>
          </a:prstGeom>
          <a:noFill/>
          <a:ln w="9525" cap="flat" cmpd="sng">
            <a:solidFill>
              <a:srgbClr val="3E6EC2"/>
            </a:solidFill>
            <a:prstDash val="solid"/>
            <a:round/>
            <a:headEnd type="none" w="sm" len="sm"/>
            <a:tailEnd type="triangle" w="med" len="med"/>
          </a:ln>
        </p:spPr>
      </p:cxnSp>
      <p:cxnSp>
        <p:nvCxnSpPr>
          <p:cNvPr id="20"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21" name="Google Shape;114;p25"/>
          <p:cNvPicPr preferRelativeResize="0"/>
          <p:nvPr/>
        </p:nvPicPr>
        <p:blipFill rotWithShape="1">
          <a:blip r:embed="rId4">
            <a:alphaModFix/>
          </a:blip>
          <a:srcRect/>
          <a:stretch/>
        </p:blipFill>
        <p:spPr>
          <a:xfrm>
            <a:off x="163856" y="6057596"/>
            <a:ext cx="633501" cy="633502"/>
          </a:xfrm>
          <a:prstGeom prst="rect">
            <a:avLst/>
          </a:prstGeom>
          <a:noFill/>
          <a:ln>
            <a:noFill/>
          </a:ln>
        </p:spPr>
      </p:pic>
      <p:sp>
        <p:nvSpPr>
          <p:cNvPr id="22"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151" name="Google Shape;151;p26"/>
          <p:cNvCxnSpPr/>
          <p:nvPr/>
        </p:nvCxnSpPr>
        <p:spPr>
          <a:xfrm>
            <a:off x="5421734" y="1199748"/>
            <a:ext cx="0" cy="863152"/>
          </a:xfrm>
          <a:prstGeom prst="straightConnector1">
            <a:avLst/>
          </a:prstGeom>
          <a:noFill/>
          <a:ln w="28575" cap="flat" cmpd="sng">
            <a:solidFill>
              <a:srgbClr val="064C4B"/>
            </a:solidFill>
            <a:prstDash val="solid"/>
            <a:round/>
            <a:headEnd type="none" w="sm" len="sm"/>
            <a:tailEnd type="none" w="sm" len="sm"/>
          </a:ln>
        </p:spPr>
      </p:cxnSp>
      <p:cxnSp>
        <p:nvCxnSpPr>
          <p:cNvPr id="152" name="Google Shape;152;p26"/>
          <p:cNvCxnSpPr/>
          <p:nvPr/>
        </p:nvCxnSpPr>
        <p:spPr>
          <a:xfrm>
            <a:off x="7558577" y="1199748"/>
            <a:ext cx="0" cy="863152"/>
          </a:xfrm>
          <a:prstGeom prst="straightConnector1">
            <a:avLst/>
          </a:prstGeom>
          <a:noFill/>
          <a:ln w="28575" cap="flat" cmpd="sng">
            <a:solidFill>
              <a:srgbClr val="064C4B"/>
            </a:solidFill>
            <a:prstDash val="solid"/>
            <a:round/>
            <a:headEnd type="none" w="sm" len="sm"/>
            <a:tailEnd type="none" w="sm" len="sm"/>
          </a:ln>
        </p:spPr>
      </p:cxnSp>
      <p:cxnSp>
        <p:nvCxnSpPr>
          <p:cNvPr id="153" name="Google Shape;153;p26"/>
          <p:cNvCxnSpPr/>
          <p:nvPr/>
        </p:nvCxnSpPr>
        <p:spPr>
          <a:xfrm>
            <a:off x="10009947" y="1155720"/>
            <a:ext cx="0" cy="863152"/>
          </a:xfrm>
          <a:prstGeom prst="straightConnector1">
            <a:avLst/>
          </a:prstGeom>
          <a:noFill/>
          <a:ln w="28575" cap="flat" cmpd="sng">
            <a:solidFill>
              <a:srgbClr val="064C4B"/>
            </a:solidFill>
            <a:prstDash val="solid"/>
            <a:round/>
            <a:headEnd type="none" w="sm" len="sm"/>
            <a:tailEnd type="none" w="sm" len="sm"/>
          </a:ln>
        </p:spPr>
      </p:cxnSp>
      <p:sp>
        <p:nvSpPr>
          <p:cNvPr id="154" name="Google Shape;154;p26"/>
          <p:cNvSpPr/>
          <p:nvPr/>
        </p:nvSpPr>
        <p:spPr>
          <a:xfrm>
            <a:off x="4589660" y="1534059"/>
            <a:ext cx="1620013" cy="929878"/>
          </a:xfrm>
          <a:prstGeom prst="rect">
            <a:avLst/>
          </a:prstGeom>
          <a:solidFill>
            <a:srgbClr val="F2F2F2"/>
          </a:solidFill>
          <a:ln w="28575" cap="flat" cmpd="sng">
            <a:solidFill>
              <a:srgbClr val="064C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6"/>
          <p:cNvSpPr/>
          <p:nvPr/>
        </p:nvSpPr>
        <p:spPr>
          <a:xfrm>
            <a:off x="6334150" y="1534053"/>
            <a:ext cx="2429400" cy="789300"/>
          </a:xfrm>
          <a:prstGeom prst="rect">
            <a:avLst/>
          </a:prstGeom>
          <a:solidFill>
            <a:srgbClr val="F2F2F2"/>
          </a:solidFill>
          <a:ln w="28575" cap="flat" cmpd="sng">
            <a:solidFill>
              <a:srgbClr val="064C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6"/>
          <p:cNvSpPr/>
          <p:nvPr/>
        </p:nvSpPr>
        <p:spPr>
          <a:xfrm>
            <a:off x="8932363" y="1534058"/>
            <a:ext cx="2369556" cy="1375397"/>
          </a:xfrm>
          <a:prstGeom prst="rect">
            <a:avLst/>
          </a:prstGeom>
          <a:solidFill>
            <a:srgbClr val="F2F2F2"/>
          </a:solidFill>
          <a:ln w="28575" cap="flat" cmpd="sng">
            <a:solidFill>
              <a:srgbClr val="064C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6"/>
          <p:cNvSpPr/>
          <p:nvPr/>
        </p:nvSpPr>
        <p:spPr>
          <a:xfrm>
            <a:off x="6334149" y="621725"/>
            <a:ext cx="2429373" cy="73890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6"/>
          <p:cNvSpPr/>
          <p:nvPr/>
        </p:nvSpPr>
        <p:spPr>
          <a:xfrm>
            <a:off x="8884782" y="621724"/>
            <a:ext cx="2417137" cy="73890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6"/>
          <p:cNvSpPr/>
          <p:nvPr/>
        </p:nvSpPr>
        <p:spPr>
          <a:xfrm>
            <a:off x="4589658" y="621726"/>
            <a:ext cx="1620015" cy="738909"/>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6"/>
          <p:cNvSpPr/>
          <p:nvPr/>
        </p:nvSpPr>
        <p:spPr>
          <a:xfrm>
            <a:off x="7484" y="0"/>
            <a:ext cx="3569735"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26"/>
          <p:cNvSpPr txBox="1"/>
          <p:nvPr/>
        </p:nvSpPr>
        <p:spPr>
          <a:xfrm>
            <a:off x="104928" y="703366"/>
            <a:ext cx="3395781" cy="3662501"/>
          </a:xfrm>
          <a:prstGeom prst="rect">
            <a:avLst/>
          </a:prstGeom>
          <a:noFill/>
          <a:ln>
            <a:noFill/>
          </a:ln>
        </p:spPr>
        <p:txBody>
          <a:bodyPr spcFirstLastPara="1" wrap="square" lIns="91425" tIns="45700" rIns="91425" bIns="45700" anchor="t" anchorCtr="0">
            <a:spAutoFit/>
          </a:bodyPr>
          <a:lstStyle/>
          <a:p>
            <a:pPr lvl="0">
              <a:buSzPts val="4000"/>
            </a:pPr>
            <a:r>
              <a:rPr lang="fr-FR" sz="3600" b="1" dirty="0">
                <a:solidFill>
                  <a:srgbClr val="68BB4F"/>
                </a:solidFill>
                <a:latin typeface="Montserrat Medium"/>
                <a:ea typeface="Montserrat Medium"/>
                <a:cs typeface="Montserrat Medium"/>
                <a:sym typeface="Montserrat Medium"/>
              </a:rPr>
              <a:t>1.1 Le réseau Accueil </a:t>
            </a:r>
          </a:p>
          <a:p>
            <a:pPr lvl="0">
              <a:buSzPts val="4000"/>
            </a:pPr>
            <a:r>
              <a:rPr lang="fr-FR" sz="3600" b="1" dirty="0" smtClean="0">
                <a:solidFill>
                  <a:srgbClr val="68BB4F"/>
                </a:solidFill>
                <a:latin typeface="Montserrat Medium"/>
                <a:ea typeface="Montserrat Medium"/>
                <a:cs typeface="Montserrat Medium"/>
                <a:sym typeface="Montserrat Medium"/>
              </a:rPr>
              <a:t>Paysan</a:t>
            </a:r>
          </a:p>
          <a:p>
            <a:pPr lvl="0">
              <a:buSzPts val="4000"/>
            </a:pPr>
            <a:endParaRPr lang="fr-FR" sz="3600" b="1" dirty="0">
              <a:solidFill>
                <a:srgbClr val="68BB4F"/>
              </a:solidFill>
              <a:latin typeface="Montserrat Medium"/>
              <a:ea typeface="Montserrat Medium"/>
              <a:cs typeface="Montserrat Medium"/>
              <a:sym typeface="Montserrat Medium"/>
            </a:endParaRPr>
          </a:p>
          <a:p>
            <a:pPr>
              <a:buSzPts val="4000"/>
            </a:pPr>
            <a:r>
              <a:rPr lang="fr-FR" sz="2600" b="1" dirty="0" smtClean="0">
                <a:solidFill>
                  <a:srgbClr val="68BB4F"/>
                </a:solidFill>
                <a:latin typeface="Montserrat Medium"/>
                <a:ea typeface="Montserrat Medium"/>
                <a:cs typeface="Montserrat Medium"/>
                <a:sym typeface="Montserrat Medium"/>
              </a:rPr>
              <a:t>Le métier des </a:t>
            </a:r>
            <a:r>
              <a:rPr lang="fr-FR" sz="2600" b="1" dirty="0" err="1" smtClean="0">
                <a:solidFill>
                  <a:srgbClr val="68BB4F"/>
                </a:solidFill>
                <a:latin typeface="Montserrat Medium"/>
                <a:ea typeface="Montserrat Medium"/>
                <a:cs typeface="Montserrat Medium"/>
                <a:sym typeface="Montserrat Medium"/>
              </a:rPr>
              <a:t>adhérent·es</a:t>
            </a:r>
            <a:endParaRPr lang="fr-FR" sz="2600" b="1" dirty="0">
              <a:solidFill>
                <a:srgbClr val="68BB4F"/>
              </a:solidFill>
              <a:latin typeface="Montserrat Medium"/>
              <a:ea typeface="Montserrat Medium"/>
              <a:cs typeface="Montserrat Medium"/>
              <a:sym typeface="Montserrat Medium"/>
            </a:endParaRPr>
          </a:p>
          <a:p>
            <a:pPr lvl="0">
              <a:buSzPts val="4000"/>
            </a:pPr>
            <a:endParaRPr lang="fr-FR" sz="3600" b="1" dirty="0">
              <a:solidFill>
                <a:srgbClr val="68BB4F"/>
              </a:solidFill>
              <a:latin typeface="Montserrat Medium"/>
              <a:ea typeface="Montserrat Medium"/>
              <a:cs typeface="Montserrat Medium"/>
              <a:sym typeface="Montserrat Medium"/>
            </a:endParaRPr>
          </a:p>
        </p:txBody>
      </p:sp>
      <p:cxnSp>
        <p:nvCxnSpPr>
          <p:cNvPr id="162" name="Google Shape;162;p26"/>
          <p:cNvCxnSpPr/>
          <p:nvPr/>
        </p:nvCxnSpPr>
        <p:spPr>
          <a:xfrm>
            <a:off x="6830008" y="3456492"/>
            <a:ext cx="3217762" cy="0"/>
          </a:xfrm>
          <a:prstGeom prst="straightConnector1">
            <a:avLst/>
          </a:prstGeom>
          <a:noFill/>
          <a:ln w="9525" cap="flat" cmpd="sng">
            <a:solidFill>
              <a:schemeClr val="lt1"/>
            </a:solidFill>
            <a:prstDash val="solid"/>
            <a:miter lim="800000"/>
            <a:headEnd type="none" w="sm" len="sm"/>
            <a:tailEnd type="none" w="sm" len="sm"/>
          </a:ln>
        </p:spPr>
      </p:cxnSp>
      <p:sp>
        <p:nvSpPr>
          <p:cNvPr id="164" name="Google Shape;164;p26"/>
          <p:cNvSpPr txBox="1"/>
          <p:nvPr/>
        </p:nvSpPr>
        <p:spPr>
          <a:xfrm>
            <a:off x="6741719" y="4962002"/>
            <a:ext cx="247483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sng" strike="noStrike" cap="none">
                <a:solidFill>
                  <a:schemeClr val="dk1"/>
                </a:solidFill>
                <a:latin typeface="Montserrat"/>
                <a:ea typeface="Montserrat"/>
                <a:cs typeface="Montserrat"/>
                <a:sym typeface="Montserrat"/>
              </a:rPr>
              <a:t>Différentes formes d’accueil</a:t>
            </a:r>
            <a:endParaRPr sz="1800" b="1" i="0" u="sng" strike="noStrike" cap="none">
              <a:solidFill>
                <a:schemeClr val="dk1"/>
              </a:solidFill>
              <a:latin typeface="Montserrat"/>
              <a:ea typeface="Montserrat"/>
              <a:cs typeface="Montserrat"/>
              <a:sym typeface="Montserrat"/>
            </a:endParaRPr>
          </a:p>
        </p:txBody>
      </p:sp>
      <p:sp>
        <p:nvSpPr>
          <p:cNvPr id="165" name="Google Shape;165;p26"/>
          <p:cNvSpPr txBox="1"/>
          <p:nvPr/>
        </p:nvSpPr>
        <p:spPr>
          <a:xfrm>
            <a:off x="4500750" y="776218"/>
            <a:ext cx="689803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Montserrat Medium"/>
                <a:ea typeface="Montserrat Medium"/>
                <a:cs typeface="Montserrat Medium"/>
                <a:sym typeface="Montserrat Medium"/>
              </a:rPr>
              <a:t>PAYSAN     ACCUEILLANT   </a:t>
            </a:r>
            <a:r>
              <a:rPr lang="fr-FR" sz="1200" b="1" i="0" u="none" strike="noStrike" cap="none">
                <a:solidFill>
                  <a:schemeClr val="lt1"/>
                </a:solidFill>
                <a:latin typeface="Montserrat Medium"/>
                <a:ea typeface="Montserrat Medium"/>
                <a:cs typeface="Montserrat Medium"/>
                <a:sym typeface="Montserrat Medium"/>
              </a:rPr>
              <a:t>  </a:t>
            </a:r>
            <a:r>
              <a:rPr lang="fr-FR" sz="2400" b="1" i="0" u="none" strike="noStrike" cap="none">
                <a:solidFill>
                  <a:schemeClr val="lt1"/>
                </a:solidFill>
                <a:latin typeface="Montserrat Medium"/>
                <a:ea typeface="Montserrat Medium"/>
                <a:cs typeface="Montserrat Medium"/>
                <a:sym typeface="Montserrat Medium"/>
              </a:rPr>
              <a:t>AMÉNAGEUR</a:t>
            </a:r>
            <a:endParaRPr sz="2400" b="1" i="0" u="none" strike="noStrike" cap="none">
              <a:solidFill>
                <a:schemeClr val="lt1"/>
              </a:solidFill>
              <a:latin typeface="Montserrat Medium"/>
              <a:ea typeface="Montserrat Medium"/>
              <a:cs typeface="Montserrat Medium"/>
              <a:sym typeface="Montserrat Medium"/>
            </a:endParaRPr>
          </a:p>
        </p:txBody>
      </p:sp>
      <p:sp>
        <p:nvSpPr>
          <p:cNvPr id="166" name="Google Shape;166;p26"/>
          <p:cNvSpPr txBox="1"/>
          <p:nvPr/>
        </p:nvSpPr>
        <p:spPr>
          <a:xfrm>
            <a:off x="9162930" y="1557937"/>
            <a:ext cx="190398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600" b="0" i="0" u="none" strike="noStrike" cap="none" dirty="0">
                <a:solidFill>
                  <a:schemeClr val="dk1"/>
                </a:solidFill>
                <a:latin typeface="Montserrat"/>
                <a:ea typeface="Montserrat"/>
                <a:cs typeface="Montserrat"/>
                <a:sym typeface="Montserrat"/>
              </a:rPr>
              <a:t>Fonction d’aménagement de l’espace et de valorisation du </a:t>
            </a:r>
            <a:r>
              <a:rPr lang="fr-FR" sz="1600" b="0" i="0" u="none" strike="noStrike" cap="none" dirty="0" smtClean="0">
                <a:solidFill>
                  <a:schemeClr val="dk1"/>
                </a:solidFill>
                <a:latin typeface="Montserrat"/>
                <a:ea typeface="Montserrat"/>
                <a:cs typeface="Montserrat"/>
                <a:sym typeface="Montserrat"/>
              </a:rPr>
              <a:t>patrimoine</a:t>
            </a:r>
            <a:endParaRPr sz="1600" dirty="0"/>
          </a:p>
        </p:txBody>
      </p:sp>
      <p:sp>
        <p:nvSpPr>
          <p:cNvPr id="167" name="Google Shape;167;p26"/>
          <p:cNvSpPr txBox="1"/>
          <p:nvPr/>
        </p:nvSpPr>
        <p:spPr>
          <a:xfrm>
            <a:off x="4721874" y="1661372"/>
            <a:ext cx="14060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600" b="0" i="0" u="none" strike="noStrike" cap="none" dirty="0">
                <a:solidFill>
                  <a:schemeClr val="dk1"/>
                </a:solidFill>
                <a:latin typeface="Montserrat"/>
                <a:ea typeface="Montserrat"/>
                <a:cs typeface="Montserrat"/>
                <a:sym typeface="Montserrat"/>
              </a:rPr>
              <a:t>Fonction nourricière</a:t>
            </a:r>
            <a:endParaRPr sz="1600" dirty="0"/>
          </a:p>
          <a:p>
            <a:pPr marL="0" marR="0" lvl="0" indent="0" algn="ctr" rtl="0">
              <a:lnSpc>
                <a:spcPct val="100000"/>
              </a:lnSpc>
              <a:spcBef>
                <a:spcPts val="0"/>
              </a:spcBef>
              <a:spcAft>
                <a:spcPts val="0"/>
              </a:spcAft>
              <a:buNone/>
            </a:pPr>
            <a:endParaRPr sz="1600" b="0" i="0" u="none" strike="noStrike" cap="none" dirty="0">
              <a:solidFill>
                <a:schemeClr val="dk1"/>
              </a:solidFill>
              <a:latin typeface="Montserrat"/>
              <a:ea typeface="Montserrat"/>
              <a:cs typeface="Montserrat"/>
              <a:sym typeface="Montserrat"/>
            </a:endParaRPr>
          </a:p>
        </p:txBody>
      </p:sp>
      <p:sp>
        <p:nvSpPr>
          <p:cNvPr id="168" name="Google Shape;168;p26"/>
          <p:cNvSpPr txBox="1"/>
          <p:nvPr/>
        </p:nvSpPr>
        <p:spPr>
          <a:xfrm>
            <a:off x="6538277" y="1541586"/>
            <a:ext cx="20406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1600" b="0" i="0" u="none" strike="noStrike" cap="none" dirty="0">
                <a:solidFill>
                  <a:schemeClr val="dk1"/>
                </a:solidFill>
                <a:latin typeface="Montserrat"/>
                <a:ea typeface="Montserrat"/>
                <a:cs typeface="Montserrat"/>
                <a:sym typeface="Montserrat"/>
              </a:rPr>
              <a:t>Fonction d</a:t>
            </a:r>
            <a:r>
              <a:rPr lang="fr-FR" sz="1600" dirty="0">
                <a:solidFill>
                  <a:schemeClr val="dk1"/>
                </a:solidFill>
                <a:latin typeface="Montserrat"/>
                <a:ea typeface="Montserrat"/>
                <a:cs typeface="Montserrat"/>
                <a:sym typeface="Montserrat"/>
              </a:rPr>
              <a:t>’accueil et de médiation</a:t>
            </a:r>
            <a:endParaRPr sz="1600" b="0" i="0" u="none" strike="noStrike" cap="none" dirty="0">
              <a:solidFill>
                <a:schemeClr val="dk1"/>
              </a:solidFill>
              <a:latin typeface="Montserrat"/>
              <a:ea typeface="Montserrat"/>
              <a:cs typeface="Montserrat"/>
              <a:sym typeface="Montserrat"/>
            </a:endParaRPr>
          </a:p>
        </p:txBody>
      </p:sp>
      <p:sp>
        <p:nvSpPr>
          <p:cNvPr id="170" name="Google Shape;170;p26"/>
          <p:cNvSpPr txBox="1"/>
          <p:nvPr/>
        </p:nvSpPr>
        <p:spPr>
          <a:xfrm>
            <a:off x="4500750" y="209623"/>
            <a:ext cx="672022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sng" strike="noStrike" cap="none">
                <a:solidFill>
                  <a:schemeClr val="dk1"/>
                </a:solidFill>
                <a:latin typeface="Montserrat"/>
                <a:ea typeface="Montserrat"/>
                <a:cs typeface="Montserrat"/>
                <a:sym typeface="Montserrat"/>
              </a:rPr>
              <a:t>Trois fonctions principales</a:t>
            </a:r>
            <a:endParaRPr sz="1800" b="1" i="0" u="sng" strike="noStrike" cap="none">
              <a:solidFill>
                <a:schemeClr val="dk1"/>
              </a:solidFill>
              <a:latin typeface="Montserrat"/>
              <a:ea typeface="Montserrat"/>
              <a:cs typeface="Montserrat"/>
              <a:sym typeface="Montserrat"/>
            </a:endParaRPr>
          </a:p>
        </p:txBody>
      </p:sp>
      <p:sp>
        <p:nvSpPr>
          <p:cNvPr id="171" name="Google Shape;171;p26"/>
          <p:cNvSpPr/>
          <p:nvPr/>
        </p:nvSpPr>
        <p:spPr>
          <a:xfrm>
            <a:off x="5102238" y="4930052"/>
            <a:ext cx="1530778" cy="74900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i="0" u="none" strike="noStrike" cap="none" dirty="0">
                <a:solidFill>
                  <a:schemeClr val="dk1"/>
                </a:solidFill>
                <a:latin typeface="Calibri"/>
                <a:ea typeface="Calibri"/>
                <a:cs typeface="Calibri"/>
                <a:sym typeface="Calibri"/>
              </a:rPr>
              <a:t>Vente directe de produits paysans (39%)</a:t>
            </a:r>
            <a:endParaRPr sz="1600" i="0" u="none" strike="noStrike" cap="none" dirty="0">
              <a:solidFill>
                <a:schemeClr val="dk1"/>
              </a:solidFill>
              <a:latin typeface="Calibri"/>
              <a:ea typeface="Calibri"/>
              <a:cs typeface="Calibri"/>
              <a:sym typeface="Calibri"/>
            </a:endParaRPr>
          </a:p>
        </p:txBody>
      </p:sp>
      <p:sp>
        <p:nvSpPr>
          <p:cNvPr id="172" name="Google Shape;172;p26"/>
          <p:cNvSpPr/>
          <p:nvPr/>
        </p:nvSpPr>
        <p:spPr>
          <a:xfrm>
            <a:off x="5345867" y="3775664"/>
            <a:ext cx="1245095" cy="878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dirty="0">
                <a:solidFill>
                  <a:schemeClr val="dk1"/>
                </a:solidFill>
                <a:latin typeface="Calibri"/>
                <a:ea typeface="Calibri"/>
                <a:cs typeface="Calibri"/>
                <a:sym typeface="Calibri"/>
              </a:rPr>
              <a:t>Accueil touristique (79%)</a:t>
            </a:r>
            <a:endParaRPr sz="1600" b="1" i="0" u="none" strike="noStrike" cap="none" dirty="0">
              <a:solidFill>
                <a:schemeClr val="dk1"/>
              </a:solidFill>
              <a:latin typeface="Calibri"/>
              <a:ea typeface="Calibri"/>
              <a:cs typeface="Calibri"/>
              <a:sym typeface="Calibri"/>
            </a:endParaRPr>
          </a:p>
        </p:txBody>
      </p:sp>
      <p:pic>
        <p:nvPicPr>
          <p:cNvPr id="173" name="Google Shape;173;p26"/>
          <p:cNvPicPr preferRelativeResize="0"/>
          <p:nvPr/>
        </p:nvPicPr>
        <p:blipFill rotWithShape="1">
          <a:blip r:embed="rId3">
            <a:alphaModFix/>
          </a:blip>
          <a:srcRect/>
          <a:stretch/>
        </p:blipFill>
        <p:spPr>
          <a:xfrm>
            <a:off x="3957148" y="4916408"/>
            <a:ext cx="1145090" cy="762648"/>
          </a:xfrm>
          <a:prstGeom prst="rect">
            <a:avLst/>
          </a:prstGeom>
          <a:noFill/>
          <a:ln>
            <a:noFill/>
          </a:ln>
        </p:spPr>
      </p:pic>
      <p:pic>
        <p:nvPicPr>
          <p:cNvPr id="174" name="Google Shape;174;p26"/>
          <p:cNvPicPr preferRelativeResize="0"/>
          <p:nvPr/>
        </p:nvPicPr>
        <p:blipFill rotWithShape="1">
          <a:blip r:embed="rId4">
            <a:alphaModFix/>
          </a:blip>
          <a:srcRect/>
          <a:stretch/>
        </p:blipFill>
        <p:spPr>
          <a:xfrm>
            <a:off x="4153514" y="3776374"/>
            <a:ext cx="1192354" cy="877490"/>
          </a:xfrm>
          <a:prstGeom prst="rect">
            <a:avLst/>
          </a:prstGeom>
          <a:noFill/>
          <a:ln>
            <a:noFill/>
          </a:ln>
        </p:spPr>
      </p:pic>
      <p:pic>
        <p:nvPicPr>
          <p:cNvPr id="175" name="Google Shape;175;p26"/>
          <p:cNvPicPr preferRelativeResize="0"/>
          <p:nvPr/>
        </p:nvPicPr>
        <p:blipFill rotWithShape="1">
          <a:blip r:embed="rId5">
            <a:alphaModFix/>
          </a:blip>
          <a:srcRect l="-1731" t="25617" r="1731" b="18829"/>
          <a:stretch/>
        </p:blipFill>
        <p:spPr>
          <a:xfrm>
            <a:off x="6839601" y="3496513"/>
            <a:ext cx="1202816" cy="890950"/>
          </a:xfrm>
          <a:prstGeom prst="rect">
            <a:avLst/>
          </a:prstGeom>
          <a:noFill/>
          <a:ln>
            <a:noFill/>
          </a:ln>
        </p:spPr>
      </p:pic>
      <p:pic>
        <p:nvPicPr>
          <p:cNvPr id="176" name="Google Shape;176;p26"/>
          <p:cNvPicPr preferRelativeResize="0"/>
          <p:nvPr/>
        </p:nvPicPr>
        <p:blipFill rotWithShape="1">
          <a:blip r:embed="rId6">
            <a:alphaModFix/>
          </a:blip>
          <a:srcRect l="4654" t="-581" r="6196" b="581"/>
          <a:stretch/>
        </p:blipFill>
        <p:spPr>
          <a:xfrm>
            <a:off x="6574323" y="5804736"/>
            <a:ext cx="1145090" cy="856305"/>
          </a:xfrm>
          <a:prstGeom prst="rect">
            <a:avLst/>
          </a:prstGeom>
          <a:noFill/>
          <a:ln>
            <a:noFill/>
          </a:ln>
        </p:spPr>
      </p:pic>
      <p:sp>
        <p:nvSpPr>
          <p:cNvPr id="177" name="Google Shape;177;p26"/>
          <p:cNvSpPr/>
          <p:nvPr/>
        </p:nvSpPr>
        <p:spPr>
          <a:xfrm>
            <a:off x="7719413" y="5804736"/>
            <a:ext cx="1418054" cy="8563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i="0" u="none" strike="noStrike" cap="none" dirty="0">
                <a:solidFill>
                  <a:schemeClr val="dk1"/>
                </a:solidFill>
                <a:latin typeface="Calibri"/>
                <a:ea typeface="Calibri"/>
                <a:cs typeface="Calibri"/>
                <a:sym typeface="Calibri"/>
              </a:rPr>
              <a:t>Accueil culturel/festif (23%)</a:t>
            </a:r>
            <a:endParaRPr sz="1600" i="0" u="none" strike="noStrike" cap="none" dirty="0">
              <a:solidFill>
                <a:schemeClr val="dk1"/>
              </a:solidFill>
              <a:latin typeface="Calibri"/>
              <a:ea typeface="Calibri"/>
              <a:cs typeface="Calibri"/>
              <a:sym typeface="Calibri"/>
            </a:endParaRPr>
          </a:p>
        </p:txBody>
      </p:sp>
      <p:sp>
        <p:nvSpPr>
          <p:cNvPr id="178" name="Google Shape;178;p26"/>
          <p:cNvSpPr/>
          <p:nvPr/>
        </p:nvSpPr>
        <p:spPr>
          <a:xfrm>
            <a:off x="8042417" y="3475161"/>
            <a:ext cx="1163133" cy="89804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0" i="0" u="none" strike="noStrike" cap="none" dirty="0">
                <a:solidFill>
                  <a:schemeClr val="dk1"/>
                </a:solidFill>
                <a:latin typeface="Calibri"/>
                <a:ea typeface="Calibri"/>
                <a:cs typeface="Calibri"/>
                <a:sym typeface="Calibri"/>
              </a:rPr>
              <a:t>Repas paysans (20%)</a:t>
            </a:r>
            <a:endParaRPr sz="1600" b="0" i="0" u="none" strike="noStrike" cap="none" dirty="0">
              <a:solidFill>
                <a:schemeClr val="dk1"/>
              </a:solidFill>
              <a:latin typeface="Calibri"/>
              <a:ea typeface="Calibri"/>
              <a:cs typeface="Calibri"/>
              <a:sym typeface="Calibri"/>
            </a:endParaRPr>
          </a:p>
        </p:txBody>
      </p:sp>
      <p:sp>
        <p:nvSpPr>
          <p:cNvPr id="179" name="Google Shape;179;p26"/>
          <p:cNvSpPr/>
          <p:nvPr/>
        </p:nvSpPr>
        <p:spPr>
          <a:xfrm>
            <a:off x="10457933" y="4169114"/>
            <a:ext cx="1556100" cy="802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dirty="0">
                <a:solidFill>
                  <a:schemeClr val="dk1"/>
                </a:solidFill>
                <a:latin typeface="Calibri"/>
                <a:ea typeface="Calibri"/>
                <a:cs typeface="Calibri"/>
                <a:sym typeface="Calibri"/>
              </a:rPr>
              <a:t>Accueil éducatif et pédagogique (19%)</a:t>
            </a:r>
            <a:endParaRPr sz="1600" b="1" i="0" u="none" strike="noStrike" cap="none" dirty="0">
              <a:solidFill>
                <a:schemeClr val="dk1"/>
              </a:solidFill>
              <a:latin typeface="Calibri"/>
              <a:ea typeface="Calibri"/>
              <a:cs typeface="Calibri"/>
              <a:sym typeface="Calibri"/>
            </a:endParaRPr>
          </a:p>
        </p:txBody>
      </p:sp>
      <p:pic>
        <p:nvPicPr>
          <p:cNvPr id="180" name="Google Shape;180;p26"/>
          <p:cNvPicPr preferRelativeResize="0"/>
          <p:nvPr/>
        </p:nvPicPr>
        <p:blipFill rotWithShape="1">
          <a:blip r:embed="rId7">
            <a:alphaModFix/>
          </a:blip>
          <a:srcRect l="6891" r="4273"/>
          <a:stretch/>
        </p:blipFill>
        <p:spPr>
          <a:xfrm>
            <a:off x="9381298" y="4169114"/>
            <a:ext cx="1076636" cy="802450"/>
          </a:xfrm>
          <a:prstGeom prst="rect">
            <a:avLst/>
          </a:prstGeom>
          <a:noFill/>
          <a:ln>
            <a:noFill/>
          </a:ln>
        </p:spPr>
      </p:pic>
      <p:sp>
        <p:nvSpPr>
          <p:cNvPr id="185" name="Google Shape;185;p26"/>
          <p:cNvSpPr/>
          <p:nvPr/>
        </p:nvSpPr>
        <p:spPr>
          <a:xfrm>
            <a:off x="10457933" y="5588954"/>
            <a:ext cx="1278650" cy="79528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600" b="1" i="0" u="none" strike="noStrike" cap="none" dirty="0">
                <a:solidFill>
                  <a:schemeClr val="dk1"/>
                </a:solidFill>
                <a:latin typeface="Calibri"/>
                <a:ea typeface="Calibri"/>
                <a:cs typeface="Calibri"/>
                <a:sym typeface="Calibri"/>
              </a:rPr>
              <a:t>Accueil social (17%)</a:t>
            </a:r>
            <a:endParaRPr sz="1600" b="1" i="0" u="none" strike="noStrike" cap="none" dirty="0">
              <a:solidFill>
                <a:schemeClr val="dk1"/>
              </a:solidFill>
              <a:latin typeface="Calibri"/>
              <a:ea typeface="Calibri"/>
              <a:cs typeface="Calibri"/>
              <a:sym typeface="Calibri"/>
            </a:endParaRPr>
          </a:p>
        </p:txBody>
      </p:sp>
      <p:pic>
        <p:nvPicPr>
          <p:cNvPr id="186" name="Google Shape;186;p26"/>
          <p:cNvPicPr preferRelativeResize="0"/>
          <p:nvPr/>
        </p:nvPicPr>
        <p:blipFill rotWithShape="1">
          <a:blip r:embed="rId8">
            <a:alphaModFix/>
          </a:blip>
          <a:srcRect l="5294" r="3098"/>
          <a:stretch/>
        </p:blipFill>
        <p:spPr>
          <a:xfrm>
            <a:off x="9370633" y="5588955"/>
            <a:ext cx="1084541" cy="789262"/>
          </a:xfrm>
          <a:prstGeom prst="rect">
            <a:avLst/>
          </a:prstGeom>
          <a:noFill/>
          <a:ln>
            <a:noFill/>
          </a:ln>
        </p:spPr>
      </p:pic>
      <p:cxnSp>
        <p:nvCxnSpPr>
          <p:cNvPr id="187" name="Google Shape;187;p26"/>
          <p:cNvCxnSpPr/>
          <p:nvPr/>
        </p:nvCxnSpPr>
        <p:spPr>
          <a:xfrm>
            <a:off x="3558741" y="3209731"/>
            <a:ext cx="8633259" cy="18662"/>
          </a:xfrm>
          <a:prstGeom prst="straightConnector1">
            <a:avLst/>
          </a:prstGeom>
          <a:noFill/>
          <a:ln w="9525" cap="flat" cmpd="sng">
            <a:solidFill>
              <a:srgbClr val="3E6EC2"/>
            </a:solidFill>
            <a:prstDash val="solid"/>
            <a:round/>
            <a:headEnd type="none" w="sm" len="sm"/>
            <a:tailEnd type="none" w="sm" len="sm"/>
          </a:ln>
        </p:spPr>
      </p:cxnSp>
      <p:sp>
        <p:nvSpPr>
          <p:cNvPr id="188" name="Google Shape;188;p26"/>
          <p:cNvSpPr/>
          <p:nvPr/>
        </p:nvSpPr>
        <p:spPr>
          <a:xfrm>
            <a:off x="7548835" y="4697105"/>
            <a:ext cx="866966" cy="258875"/>
          </a:xfrm>
          <a:prstGeom prst="triangle">
            <a:avLst>
              <a:gd name="adj"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1"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42" name="Google Shape;114;p25"/>
          <p:cNvPicPr preferRelativeResize="0"/>
          <p:nvPr/>
        </p:nvPicPr>
        <p:blipFill rotWithShape="1">
          <a:blip r:embed="rId9">
            <a:alphaModFix/>
          </a:blip>
          <a:srcRect/>
          <a:stretch/>
        </p:blipFill>
        <p:spPr>
          <a:xfrm>
            <a:off x="163856" y="6057596"/>
            <a:ext cx="633501" cy="633502"/>
          </a:xfrm>
          <a:prstGeom prst="rect">
            <a:avLst/>
          </a:prstGeom>
          <a:noFill/>
          <a:ln>
            <a:noFill/>
          </a:ln>
        </p:spPr>
      </p:pic>
      <p:sp>
        <p:nvSpPr>
          <p:cNvPr id="43"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sp>
        <p:nvSpPr>
          <p:cNvPr id="112" name="Google Shape;112;p25"/>
          <p:cNvSpPr/>
          <p:nvPr/>
        </p:nvSpPr>
        <p:spPr>
          <a:xfrm>
            <a:off x="0" y="0"/>
            <a:ext cx="3500709"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25"/>
          <p:cNvSpPr txBox="1"/>
          <p:nvPr/>
        </p:nvSpPr>
        <p:spPr>
          <a:xfrm>
            <a:off x="277159" y="384851"/>
            <a:ext cx="2940603" cy="36625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FR" sz="4000" b="1" i="0" u="none" strike="noStrike" cap="none" dirty="0" smtClean="0">
                <a:solidFill>
                  <a:srgbClr val="68BB4F"/>
                </a:solidFill>
                <a:latin typeface="Montserrat Medium"/>
                <a:ea typeface="Montserrat Medium"/>
                <a:cs typeface="Montserrat Medium"/>
                <a:sym typeface="Montserrat Medium"/>
              </a:rPr>
              <a:t>1.1 Le </a:t>
            </a:r>
            <a:r>
              <a:rPr lang="fr-FR" sz="4000" b="1" i="0" u="none" strike="noStrike" cap="none" dirty="0">
                <a:solidFill>
                  <a:srgbClr val="68BB4F"/>
                </a:solidFill>
                <a:latin typeface="Montserrat Medium"/>
                <a:ea typeface="Montserrat Medium"/>
                <a:cs typeface="Montserrat Medium"/>
                <a:sym typeface="Montserrat Medium"/>
              </a:rPr>
              <a:t>réseau </a:t>
            </a:r>
            <a:r>
              <a:rPr lang="fr-FR" sz="4000" b="1" i="0" u="none" strike="noStrike" cap="none" dirty="0" smtClean="0">
                <a:solidFill>
                  <a:srgbClr val="68BB4F"/>
                </a:solidFill>
                <a:latin typeface="Montserrat Medium"/>
                <a:ea typeface="Montserrat Medium"/>
                <a:cs typeface="Montserrat Medium"/>
                <a:sym typeface="Montserrat Medium"/>
              </a:rPr>
              <a:t>Accueil </a:t>
            </a:r>
          </a:p>
          <a:p>
            <a:pPr marL="0" marR="0" lvl="0" indent="0" algn="l" rtl="0">
              <a:lnSpc>
                <a:spcPct val="100000"/>
              </a:lnSpc>
              <a:spcBef>
                <a:spcPts val="0"/>
              </a:spcBef>
              <a:spcAft>
                <a:spcPts val="0"/>
              </a:spcAft>
              <a:buClr>
                <a:srgbClr val="000000"/>
              </a:buClr>
              <a:buSzPts val="4000"/>
              <a:buFont typeface="Arial"/>
              <a:buNone/>
            </a:pPr>
            <a:r>
              <a:rPr lang="fr-FR" sz="4000" b="1" dirty="0" smtClean="0">
                <a:solidFill>
                  <a:srgbClr val="68BB4F"/>
                </a:solidFill>
                <a:latin typeface="Montserrat Medium"/>
                <a:ea typeface="Montserrat Medium"/>
                <a:cs typeface="Montserrat Medium"/>
                <a:sym typeface="Montserrat Medium"/>
              </a:rPr>
              <a:t>Paysan</a:t>
            </a:r>
          </a:p>
          <a:p>
            <a:pPr marL="0" marR="0" lvl="0" indent="0" algn="l" rtl="0">
              <a:lnSpc>
                <a:spcPct val="100000"/>
              </a:lnSpc>
              <a:spcBef>
                <a:spcPts val="0"/>
              </a:spcBef>
              <a:spcAft>
                <a:spcPts val="0"/>
              </a:spcAft>
              <a:buClr>
                <a:srgbClr val="000000"/>
              </a:buClr>
              <a:buSzPts val="4000"/>
              <a:buFont typeface="Arial"/>
              <a:buNone/>
            </a:pPr>
            <a:endParaRPr lang="fr-FR" sz="2000" b="1" i="0" u="none" strike="noStrike" cap="none" dirty="0" smtClean="0">
              <a:solidFill>
                <a:srgbClr val="68BB4F"/>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4000"/>
              <a:buFont typeface="Arial"/>
              <a:buNone/>
            </a:pPr>
            <a:r>
              <a:rPr lang="fr-FR" sz="2600" b="1" i="0" u="none" strike="noStrike" cap="none" dirty="0" smtClean="0">
                <a:solidFill>
                  <a:srgbClr val="68BB4F"/>
                </a:solidFill>
                <a:latin typeface="Montserrat Medium"/>
                <a:ea typeface="Montserrat Medium"/>
                <a:cs typeface="Montserrat Medium"/>
                <a:sym typeface="Montserrat Medium"/>
              </a:rPr>
              <a:t>Missions et vocations</a:t>
            </a:r>
            <a:endParaRPr sz="2600" b="1" i="0" u="none" strike="noStrike" cap="none" dirty="0">
              <a:solidFill>
                <a:srgbClr val="68BB4F"/>
              </a:solidFill>
              <a:latin typeface="Montserrat Medium"/>
              <a:ea typeface="Montserrat Medium"/>
              <a:cs typeface="Montserrat Medium"/>
              <a:sym typeface="Montserrat Medium"/>
            </a:endParaRPr>
          </a:p>
        </p:txBody>
      </p:sp>
      <p:pic>
        <p:nvPicPr>
          <p:cNvPr id="16" name="Google Shape;207;p33"/>
          <p:cNvPicPr preferRelativeResize="0"/>
          <p:nvPr/>
        </p:nvPicPr>
        <p:blipFill rotWithShape="1">
          <a:blip r:embed="rId3">
            <a:alphaModFix/>
          </a:blip>
          <a:srcRect b="62081"/>
          <a:stretch/>
        </p:blipFill>
        <p:spPr>
          <a:xfrm>
            <a:off x="4510340" y="2085052"/>
            <a:ext cx="6236987" cy="1684515"/>
          </a:xfrm>
          <a:prstGeom prst="rect">
            <a:avLst/>
          </a:prstGeom>
          <a:noFill/>
          <a:ln>
            <a:noFill/>
          </a:ln>
        </p:spPr>
      </p:pic>
      <p:pic>
        <p:nvPicPr>
          <p:cNvPr id="17" name="Google Shape;208;p33"/>
          <p:cNvPicPr preferRelativeResize="0"/>
          <p:nvPr/>
        </p:nvPicPr>
        <p:blipFill rotWithShape="1">
          <a:blip r:embed="rId4">
            <a:alphaModFix/>
          </a:blip>
          <a:srcRect/>
          <a:stretch/>
        </p:blipFill>
        <p:spPr>
          <a:xfrm>
            <a:off x="4510340" y="3972485"/>
            <a:ext cx="3558848" cy="2667231"/>
          </a:xfrm>
          <a:prstGeom prst="rect">
            <a:avLst/>
          </a:prstGeom>
          <a:noFill/>
          <a:ln>
            <a:noFill/>
          </a:ln>
        </p:spPr>
      </p:pic>
      <p:pic>
        <p:nvPicPr>
          <p:cNvPr id="18" name="Google Shape;209;p33"/>
          <p:cNvPicPr preferRelativeResize="0"/>
          <p:nvPr/>
        </p:nvPicPr>
        <p:blipFill rotWithShape="1">
          <a:blip r:embed="rId5">
            <a:alphaModFix/>
          </a:blip>
          <a:srcRect/>
          <a:stretch/>
        </p:blipFill>
        <p:spPr>
          <a:xfrm>
            <a:off x="4510341" y="268280"/>
            <a:ext cx="3952237" cy="1655210"/>
          </a:xfrm>
          <a:prstGeom prst="rect">
            <a:avLst/>
          </a:prstGeom>
          <a:noFill/>
          <a:ln>
            <a:noFill/>
          </a:ln>
        </p:spPr>
      </p:pic>
      <p:cxnSp>
        <p:nvCxnSpPr>
          <p:cNvPr id="19"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20" name="Google Shape;114;p25"/>
          <p:cNvPicPr preferRelativeResize="0"/>
          <p:nvPr/>
        </p:nvPicPr>
        <p:blipFill rotWithShape="1">
          <a:blip r:embed="rId6">
            <a:alphaModFix/>
          </a:blip>
          <a:srcRect/>
          <a:stretch/>
        </p:blipFill>
        <p:spPr>
          <a:xfrm>
            <a:off x="163856" y="6057596"/>
            <a:ext cx="633501" cy="633502"/>
          </a:xfrm>
          <a:prstGeom prst="rect">
            <a:avLst/>
          </a:prstGeom>
          <a:noFill/>
          <a:ln>
            <a:noFill/>
          </a:ln>
        </p:spPr>
      </p:pic>
      <p:sp>
        <p:nvSpPr>
          <p:cNvPr id="21"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46002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4" name="Google Shape;314;g33f76ff8ec7_1_31"/>
          <p:cNvSpPr/>
          <p:nvPr/>
        </p:nvSpPr>
        <p:spPr>
          <a:xfrm>
            <a:off x="4339074" y="780366"/>
            <a:ext cx="3479100" cy="18303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15" name="Google Shape;315;g33f76ff8ec7_1_31"/>
          <p:cNvPicPr preferRelativeResize="0"/>
          <p:nvPr/>
        </p:nvPicPr>
        <p:blipFill rotWithShape="1">
          <a:blip r:embed="rId3">
            <a:alphaModFix/>
          </a:blip>
          <a:srcRect b="15454"/>
          <a:stretch/>
        </p:blipFill>
        <p:spPr>
          <a:xfrm>
            <a:off x="4859912" y="954447"/>
            <a:ext cx="2437450" cy="1482165"/>
          </a:xfrm>
          <a:prstGeom prst="rect">
            <a:avLst/>
          </a:prstGeom>
          <a:noFill/>
          <a:ln>
            <a:noFill/>
          </a:ln>
        </p:spPr>
      </p:pic>
      <p:sp>
        <p:nvSpPr>
          <p:cNvPr id="316" name="Google Shape;316;g33f76ff8ec7_1_31"/>
          <p:cNvSpPr txBox="1"/>
          <p:nvPr/>
        </p:nvSpPr>
        <p:spPr>
          <a:xfrm>
            <a:off x="4720475" y="226275"/>
            <a:ext cx="6885000" cy="554100"/>
          </a:xfrm>
          <a:prstGeom prst="rect">
            <a:avLst/>
          </a:prstGeom>
          <a:solidFill>
            <a:srgbClr val="00404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900" b="1">
                <a:solidFill>
                  <a:schemeClr val="lt1"/>
                </a:solidFill>
                <a:latin typeface="Montserrat"/>
                <a:ea typeface="Montserrat"/>
                <a:cs typeface="Montserrat"/>
                <a:sym typeface="Montserrat"/>
              </a:rPr>
              <a:t>Organismes Nationaux à Vocation Agricole et Rurale</a:t>
            </a:r>
            <a:endParaRPr sz="1900" b="1">
              <a:solidFill>
                <a:schemeClr val="lt1"/>
              </a:solidFill>
              <a:latin typeface="Montserrat"/>
              <a:ea typeface="Montserrat"/>
              <a:cs typeface="Montserrat"/>
              <a:sym typeface="Montserrat"/>
            </a:endParaRPr>
          </a:p>
        </p:txBody>
      </p:sp>
      <p:sp>
        <p:nvSpPr>
          <p:cNvPr id="317" name="Google Shape;317;g33f76ff8ec7_1_31"/>
          <p:cNvSpPr/>
          <p:nvPr/>
        </p:nvSpPr>
        <p:spPr>
          <a:xfrm>
            <a:off x="4471080" y="2806274"/>
            <a:ext cx="3215100" cy="304500"/>
          </a:xfrm>
          <a:prstGeom prst="rect">
            <a:avLst/>
          </a:prstGeom>
          <a:solidFill>
            <a:srgbClr val="00404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FR" sz="1300" b="1">
                <a:solidFill>
                  <a:schemeClr val="lt1"/>
                </a:solidFill>
                <a:latin typeface="Montserrat"/>
                <a:ea typeface="Montserrat"/>
                <a:cs typeface="Montserrat"/>
                <a:sym typeface="Montserrat"/>
              </a:rPr>
              <a:t>Cadre institutionnel </a:t>
            </a:r>
            <a:endParaRPr b="1">
              <a:solidFill>
                <a:schemeClr val="lt1"/>
              </a:solidFill>
              <a:latin typeface="Calibri"/>
              <a:ea typeface="Calibri"/>
              <a:cs typeface="Calibri"/>
              <a:sym typeface="Calibri"/>
            </a:endParaRPr>
          </a:p>
        </p:txBody>
      </p:sp>
      <p:pic>
        <p:nvPicPr>
          <p:cNvPr id="318" name="Google Shape;318;g33f76ff8ec7_1_31"/>
          <p:cNvPicPr preferRelativeResize="0"/>
          <p:nvPr/>
        </p:nvPicPr>
        <p:blipFill>
          <a:blip r:embed="rId4">
            <a:alphaModFix/>
          </a:blip>
          <a:stretch>
            <a:fillRect/>
          </a:stretch>
        </p:blipFill>
        <p:spPr>
          <a:xfrm>
            <a:off x="5005925" y="3161077"/>
            <a:ext cx="2145399" cy="775801"/>
          </a:xfrm>
          <a:prstGeom prst="rect">
            <a:avLst/>
          </a:prstGeom>
          <a:noFill/>
          <a:ln w="9525" cap="flat" cmpd="sng">
            <a:solidFill>
              <a:schemeClr val="dk2"/>
            </a:solidFill>
            <a:prstDash val="solid"/>
            <a:round/>
            <a:headEnd type="none" w="sm" len="sm"/>
            <a:tailEnd type="none" w="sm" len="sm"/>
          </a:ln>
        </p:spPr>
      </p:pic>
      <p:pic>
        <p:nvPicPr>
          <p:cNvPr id="319" name="Google Shape;319;g33f76ff8ec7_1_31"/>
          <p:cNvPicPr preferRelativeResize="0"/>
          <p:nvPr/>
        </p:nvPicPr>
        <p:blipFill>
          <a:blip r:embed="rId5">
            <a:alphaModFix/>
          </a:blip>
          <a:stretch>
            <a:fillRect/>
          </a:stretch>
        </p:blipFill>
        <p:spPr>
          <a:xfrm>
            <a:off x="8040244" y="823325"/>
            <a:ext cx="3965381" cy="5451300"/>
          </a:xfrm>
          <a:prstGeom prst="rect">
            <a:avLst/>
          </a:prstGeom>
          <a:noFill/>
          <a:ln>
            <a:noFill/>
          </a:ln>
        </p:spPr>
      </p:pic>
      <p:sp>
        <p:nvSpPr>
          <p:cNvPr id="13" name="Google Shape;160;p26"/>
          <p:cNvSpPr/>
          <p:nvPr/>
        </p:nvSpPr>
        <p:spPr>
          <a:xfrm>
            <a:off x="7484" y="0"/>
            <a:ext cx="3569735" cy="6858000"/>
          </a:xfrm>
          <a:prstGeom prst="rect">
            <a:avLst/>
          </a:prstGeom>
          <a:solidFill>
            <a:srgbClr val="0040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61;p26"/>
          <p:cNvSpPr txBox="1"/>
          <p:nvPr/>
        </p:nvSpPr>
        <p:spPr>
          <a:xfrm>
            <a:off x="104928" y="703366"/>
            <a:ext cx="3395781" cy="4462720"/>
          </a:xfrm>
          <a:prstGeom prst="rect">
            <a:avLst/>
          </a:prstGeom>
          <a:noFill/>
          <a:ln>
            <a:noFill/>
          </a:ln>
        </p:spPr>
        <p:txBody>
          <a:bodyPr spcFirstLastPara="1" wrap="square" lIns="91425" tIns="45700" rIns="91425" bIns="45700" anchor="t" anchorCtr="0">
            <a:spAutoFit/>
          </a:bodyPr>
          <a:lstStyle/>
          <a:p>
            <a:pPr lvl="0">
              <a:buSzPts val="4000"/>
            </a:pPr>
            <a:r>
              <a:rPr lang="fr-FR" sz="3600" b="1" dirty="0">
                <a:solidFill>
                  <a:srgbClr val="68BB4F"/>
                </a:solidFill>
                <a:latin typeface="Montserrat Medium"/>
                <a:ea typeface="Montserrat Medium"/>
                <a:cs typeface="Montserrat Medium"/>
                <a:sym typeface="Montserrat Medium"/>
              </a:rPr>
              <a:t>1.1 Le réseau Accueil </a:t>
            </a:r>
          </a:p>
          <a:p>
            <a:pPr lvl="0">
              <a:buSzPts val="4000"/>
            </a:pPr>
            <a:r>
              <a:rPr lang="fr-FR" sz="3600" b="1" dirty="0" smtClean="0">
                <a:solidFill>
                  <a:srgbClr val="68BB4F"/>
                </a:solidFill>
                <a:latin typeface="Montserrat Medium"/>
                <a:ea typeface="Montserrat Medium"/>
                <a:cs typeface="Montserrat Medium"/>
                <a:sym typeface="Montserrat Medium"/>
              </a:rPr>
              <a:t>Paysan</a:t>
            </a:r>
          </a:p>
          <a:p>
            <a:pPr lvl="0">
              <a:buSzPts val="4000"/>
            </a:pPr>
            <a:endParaRPr lang="fr-FR" sz="3600" b="1" dirty="0">
              <a:solidFill>
                <a:srgbClr val="68BB4F"/>
              </a:solidFill>
              <a:latin typeface="Montserrat Medium"/>
              <a:ea typeface="Montserrat Medium"/>
              <a:cs typeface="Montserrat Medium"/>
              <a:sym typeface="Montserrat Medium"/>
            </a:endParaRPr>
          </a:p>
          <a:p>
            <a:pPr>
              <a:buSzPts val="4000"/>
            </a:pPr>
            <a:r>
              <a:rPr lang="fr-FR" sz="2600" b="1" dirty="0" smtClean="0">
                <a:solidFill>
                  <a:srgbClr val="68BB4F"/>
                </a:solidFill>
                <a:latin typeface="Montserrat Medium"/>
                <a:ea typeface="Montserrat Medium"/>
                <a:cs typeface="Montserrat Medium"/>
                <a:sym typeface="Montserrat Medium"/>
              </a:rPr>
              <a:t>Réseaux de partenaires pour le développement agricole et rural</a:t>
            </a:r>
            <a:endParaRPr lang="fr-FR" sz="2600" b="1" dirty="0">
              <a:solidFill>
                <a:srgbClr val="68BB4F"/>
              </a:solidFill>
              <a:latin typeface="Montserrat Medium"/>
              <a:ea typeface="Montserrat Medium"/>
              <a:cs typeface="Montserrat Medium"/>
              <a:sym typeface="Montserrat Medium"/>
            </a:endParaRPr>
          </a:p>
          <a:p>
            <a:pPr lvl="0">
              <a:buSzPts val="4000"/>
            </a:pPr>
            <a:endParaRPr lang="fr-FR" sz="3600" b="1" dirty="0">
              <a:solidFill>
                <a:srgbClr val="68BB4F"/>
              </a:solidFill>
              <a:latin typeface="Montserrat Medium"/>
              <a:ea typeface="Montserrat Medium"/>
              <a:cs typeface="Montserrat Medium"/>
              <a:sym typeface="Montserrat Medium"/>
            </a:endParaRPr>
          </a:p>
        </p:txBody>
      </p:sp>
      <p:cxnSp>
        <p:nvCxnSpPr>
          <p:cNvPr id="18" name="Google Shape;113;p25"/>
          <p:cNvCxnSpPr/>
          <p:nvPr/>
        </p:nvCxnSpPr>
        <p:spPr>
          <a:xfrm>
            <a:off x="0" y="5918700"/>
            <a:ext cx="3217762" cy="0"/>
          </a:xfrm>
          <a:prstGeom prst="straightConnector1">
            <a:avLst/>
          </a:prstGeom>
          <a:noFill/>
          <a:ln w="9525" cap="flat" cmpd="sng">
            <a:solidFill>
              <a:schemeClr val="lt1"/>
            </a:solidFill>
            <a:prstDash val="solid"/>
            <a:miter lim="800000"/>
            <a:headEnd type="none" w="sm" len="sm"/>
            <a:tailEnd type="none" w="sm" len="sm"/>
          </a:ln>
        </p:spPr>
      </p:cxnSp>
      <p:pic>
        <p:nvPicPr>
          <p:cNvPr id="19" name="Google Shape;114;p25"/>
          <p:cNvPicPr preferRelativeResize="0"/>
          <p:nvPr/>
        </p:nvPicPr>
        <p:blipFill rotWithShape="1">
          <a:blip r:embed="rId6">
            <a:alphaModFix/>
          </a:blip>
          <a:srcRect/>
          <a:stretch/>
        </p:blipFill>
        <p:spPr>
          <a:xfrm>
            <a:off x="163856" y="6057596"/>
            <a:ext cx="633501" cy="633502"/>
          </a:xfrm>
          <a:prstGeom prst="rect">
            <a:avLst/>
          </a:prstGeom>
          <a:noFill/>
          <a:ln>
            <a:noFill/>
          </a:ln>
        </p:spPr>
      </p:pic>
      <p:sp>
        <p:nvSpPr>
          <p:cNvPr id="20" name="Google Shape;121;p25"/>
          <p:cNvSpPr txBox="1"/>
          <p:nvPr/>
        </p:nvSpPr>
        <p:spPr>
          <a:xfrm>
            <a:off x="866805" y="6085759"/>
            <a:ext cx="26339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dirty="0" smtClean="0">
                <a:solidFill>
                  <a:schemeClr val="lt1"/>
                </a:solidFill>
                <a:latin typeface="Montserrat SemiBold"/>
                <a:ea typeface="Montserrat SemiBold"/>
                <a:cs typeface="Montserrat SemiBold"/>
                <a:sym typeface="Montserrat SemiBold"/>
              </a:rPr>
              <a:t>L’accueil en milieu rural comme levier de la transition </a:t>
            </a:r>
            <a:r>
              <a:rPr lang="fr-FR" sz="1000" dirty="0" err="1" smtClean="0">
                <a:solidFill>
                  <a:schemeClr val="lt1"/>
                </a:solidFill>
                <a:latin typeface="Montserrat SemiBold"/>
                <a:ea typeface="Montserrat SemiBold"/>
                <a:cs typeface="Montserrat SemiBold"/>
                <a:sym typeface="Montserrat SemiBold"/>
              </a:rPr>
              <a:t>agroécologique</a:t>
            </a:r>
            <a:r>
              <a:rPr lang="fr-FR" sz="1000" b="0" i="0" u="none" strike="noStrike" cap="none" dirty="0" smtClean="0">
                <a:solidFill>
                  <a:schemeClr val="lt1"/>
                </a:solidFill>
                <a:latin typeface="Montserrat SemiBold"/>
                <a:ea typeface="Montserrat SemiBold"/>
                <a:cs typeface="Montserrat SemiBold"/>
                <a:sym typeface="Montserrat SemiBold"/>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dirty="0" smtClean="0">
                <a:solidFill>
                  <a:schemeClr val="lt1"/>
                </a:solidFill>
                <a:latin typeface="Montserrat Light"/>
                <a:ea typeface="Montserrat Light"/>
                <a:cs typeface="Montserrat Light"/>
                <a:sym typeface="Montserrat Light"/>
              </a:rPr>
              <a:t>Juin </a:t>
            </a:r>
            <a:r>
              <a:rPr lang="fr-FR" sz="1000" b="0" i="0" u="none" strike="noStrike" cap="none" dirty="0">
                <a:solidFill>
                  <a:schemeClr val="lt1"/>
                </a:solidFill>
                <a:latin typeface="Montserrat Light"/>
                <a:ea typeface="Montserrat Light"/>
                <a:cs typeface="Montserrat Light"/>
                <a:sym typeface="Montserrat Light"/>
              </a:rPr>
              <a:t>2025</a:t>
            </a:r>
            <a:endParaRPr sz="1000" b="0" i="0" u="none" strike="noStrike" cap="none" dirty="0">
              <a:solidFill>
                <a:schemeClr val="lt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1613</TotalTime>
  <Words>3451</Words>
  <Application>Microsoft Office PowerPoint</Application>
  <PresentationFormat>Grand écran</PresentationFormat>
  <Paragraphs>578</Paragraphs>
  <Slides>38</Slides>
  <Notes>38</Notes>
  <HiddenSlides>5</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38</vt:i4>
      </vt:variant>
    </vt:vector>
  </HeadingPairs>
  <TitlesOfParts>
    <vt:vector size="48" baseType="lpstr">
      <vt:lpstr>Caveat Medium</vt:lpstr>
      <vt:lpstr>Arial</vt:lpstr>
      <vt:lpstr>Montserrat SemiBold</vt:lpstr>
      <vt:lpstr>Montserrat Medium</vt:lpstr>
      <vt:lpstr>Wingdings</vt:lpstr>
      <vt:lpstr>Calibri</vt:lpstr>
      <vt:lpstr>Caveat</vt:lpstr>
      <vt:lpstr>Montserrat Light</vt:lpstr>
      <vt:lpstr>Montserrat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Diane Gaillard</dc:creator>
  <cp:lastModifiedBy>accueil.social.accueil.paysan@gmail.com</cp:lastModifiedBy>
  <cp:revision>105</cp:revision>
  <dcterms:created xsi:type="dcterms:W3CDTF">2019-11-13T18:18:19Z</dcterms:created>
  <dcterms:modified xsi:type="dcterms:W3CDTF">2025-06-17T15:06:53Z</dcterms:modified>
</cp:coreProperties>
</file>